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4"/>
  </p:notesMasterIdLst>
  <p:handoutMasterIdLst>
    <p:handoutMasterId r:id="rId15"/>
  </p:handoutMasterIdLst>
  <p:sldIdLst>
    <p:sldId id="260" r:id="rId2"/>
    <p:sldId id="303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</p:sldIdLst>
  <p:sldSz cx="9144000" cy="6858000" type="screen4x3"/>
  <p:notesSz cx="6858000" cy="91440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000000"/>
    <a:srgbClr val="1B9A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65" autoAdjust="0"/>
    <p:restoredTop sz="94660" autoAdjust="0"/>
  </p:normalViewPr>
  <p:slideViewPr>
    <p:cSldViewPr>
      <p:cViewPr varScale="1">
        <p:scale>
          <a:sx n="87" d="100"/>
          <a:sy n="87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5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65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fld id="{8975F073-7FEC-49E5-9F68-6E4E23946D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867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fld id="{E46CE9E7-FB16-4228-BF9A-8D940F633B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6500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7/12/2018</a:t>
            </a:fld>
            <a:endParaRPr lang="en-US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AA19FBB-B86A-4D83-AD40-F8D73E7BE4D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2BB158C-9B8D-4B9C-A403-C4560B1BD5B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5D6E8D2-7148-4AE7-A2C6-C311E2C4D6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69884E8-A92A-4F35-BC2C-C7970DA3CC6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740BBB3-4BB2-47CA-8DF2-F32E614D9C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7427C48-A247-4819-B704-7A7FC5F25F2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A42C679-35AD-47B1-8F8F-2A02066AE1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B40CBF6-06C7-4C5A-9B49-0A49B61F5A0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BC24A6B-0070-4B75-BE68-B73DF76FEB0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5A77BCD-D692-4B43-84F0-0E5BF699CA9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B5A9F9AA-E270-46CC-A55F-6F8A3F83147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981075"/>
            <a:ext cx="8229600" cy="2808288"/>
          </a:xfrm>
        </p:spPr>
        <p:txBody>
          <a:bodyPr>
            <a:noAutofit/>
          </a:bodyPr>
          <a:lstStyle/>
          <a:p>
            <a:pPr algn="ctr" eaLnBrk="1" hangingPunct="1"/>
            <a:r>
              <a:rPr lang="uk-UA" altLang="uk-UA" sz="6000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Попит. </a:t>
            </a:r>
            <a:r>
              <a:rPr lang="en-US" altLang="uk-UA" sz="6000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/>
            </a:r>
            <a:br>
              <a:rPr lang="en-US" altLang="uk-UA" sz="6000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uk-UA" altLang="uk-UA" sz="6000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Пропозиція. </a:t>
            </a:r>
            <a:r>
              <a:rPr lang="en-US" altLang="uk-UA" sz="6000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/>
            </a:r>
            <a:br>
              <a:rPr lang="en-US" altLang="uk-UA" sz="6000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uk-UA" altLang="uk-UA" sz="6000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Ринкова ціна. </a:t>
            </a:r>
            <a:endParaRPr lang="en-US" altLang="uk-UA" sz="60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5527" y="116632"/>
            <a:ext cx="749808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4400" dirty="0" smtClean="0">
                <a:latin typeface="Arial Black" panose="020B0A04020102020204" pitchFamily="34" charset="0"/>
              </a:rPr>
              <a:t>Еластичність</a:t>
            </a:r>
            <a:endParaRPr lang="en-US" altLang="uk-UA" sz="4400" dirty="0" smtClean="0">
              <a:latin typeface="Arial Black" panose="020B0A04020102020204" pitchFamily="34" charset="0"/>
            </a:endParaRPr>
          </a:p>
        </p:txBody>
      </p:sp>
      <p:sp>
        <p:nvSpPr>
          <p:cNvPr id="12291" name="AutoShape 5"/>
          <p:cNvSpPr>
            <a:spLocks noChangeArrowheads="1"/>
          </p:cNvSpPr>
          <p:nvPr/>
        </p:nvSpPr>
        <p:spPr bwMode="auto">
          <a:xfrm>
            <a:off x="1042988" y="1125538"/>
            <a:ext cx="7850187" cy="1151334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marL="342900" indent="-342900" algn="l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algn="l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i="1" dirty="0" err="1">
                <a:latin typeface="Bookman Old Style" panose="02050604050505020204" pitchFamily="18" charset="0"/>
              </a:rPr>
              <a:t>Рівень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зміни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попиту</a:t>
            </a:r>
            <a:r>
              <a:rPr lang="ru-RU" altLang="uk-UA" sz="2000" i="1" dirty="0">
                <a:latin typeface="Bookman Old Style" panose="02050604050505020204" pitchFamily="18" charset="0"/>
              </a:rPr>
              <a:t> і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пропозиції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залежить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від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зміни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i="1" dirty="0" err="1">
                <a:latin typeface="Bookman Old Style" panose="02050604050505020204" pitchFamily="18" charset="0"/>
              </a:rPr>
              <a:t>цін</a:t>
            </a:r>
            <a:r>
              <a:rPr lang="ru-RU" altLang="uk-UA" sz="2000" i="1" dirty="0">
                <a:latin typeface="Bookman Old Style" panose="02050604050505020204" pitchFamily="18" charset="0"/>
              </a:rPr>
              <a:t> на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товари</a:t>
            </a:r>
            <a:r>
              <a:rPr lang="ru-RU" altLang="uk-UA" sz="2000" i="1" dirty="0">
                <a:latin typeface="Bookman Old Style" panose="02050604050505020204" pitchFamily="18" charset="0"/>
              </a:rPr>
              <a:t> і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величини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доходів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споживачів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endParaRPr lang="ru-RU" altLang="uk-UA" sz="2000" i="1" dirty="0" smtClean="0">
              <a:latin typeface="Bookman Old Style" panose="02050604050505020204" pitchFamily="18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i="1" dirty="0" smtClean="0">
                <a:latin typeface="Bookman Old Style" panose="02050604050505020204" pitchFamily="18" charset="0"/>
              </a:rPr>
              <a:t>та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інших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факторів</a:t>
            </a:r>
            <a:endParaRPr lang="ru-RU" altLang="uk-UA" sz="2000" i="1" dirty="0">
              <a:latin typeface="Bookman Old Style" panose="02050604050505020204" pitchFamily="18" charset="0"/>
            </a:endParaRPr>
          </a:p>
        </p:txBody>
      </p:sp>
      <p:sp>
        <p:nvSpPr>
          <p:cNvPr id="12292" name="AutoShape 6"/>
          <p:cNvSpPr>
            <a:spLocks noChangeArrowheads="1"/>
          </p:cNvSpPr>
          <p:nvPr/>
        </p:nvSpPr>
        <p:spPr bwMode="auto">
          <a:xfrm>
            <a:off x="1042988" y="2420938"/>
            <a:ext cx="3673028" cy="2376487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marL="342900" indent="-342900" algn="l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algn="l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b="1" dirty="0" err="1">
                <a:latin typeface="Bookman Old Style" panose="02050604050505020204" pitchFamily="18" charset="0"/>
              </a:rPr>
              <a:t>Еластичність</a:t>
            </a:r>
            <a:r>
              <a:rPr lang="ru-RU" altLang="uk-UA" sz="2000" b="1" dirty="0">
                <a:latin typeface="Bookman Old Style" panose="02050604050505020204" pitchFamily="18" charset="0"/>
              </a:rPr>
              <a:t> </a:t>
            </a:r>
            <a:r>
              <a:rPr lang="ru-RU" altLang="uk-UA" sz="2000" b="1" dirty="0" err="1">
                <a:latin typeface="Bookman Old Style" panose="02050604050505020204" pitchFamily="18" charset="0"/>
              </a:rPr>
              <a:t>попиту</a:t>
            </a:r>
            <a:r>
              <a:rPr lang="ru-RU" altLang="uk-UA" sz="2000" dirty="0">
                <a:latin typeface="Bookman Old Style" panose="02050604050505020204" pitchFamily="18" charset="0"/>
              </a:rPr>
              <a:t> — </a:t>
            </a:r>
          </a:p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це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показник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що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виражає</a:t>
            </a:r>
            <a:r>
              <a:rPr lang="ru-RU" altLang="uk-UA" sz="2000" dirty="0">
                <a:latin typeface="Bookman Old Style" panose="02050604050505020204" pitchFamily="18" charset="0"/>
              </a:rPr>
              <a:t> </a:t>
            </a:r>
          </a:p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коливання</a:t>
            </a:r>
            <a:r>
              <a:rPr lang="ru-RU" altLang="uk-UA" sz="2000" dirty="0">
                <a:latin typeface="Bookman Old Style" panose="02050604050505020204" pitchFamily="18" charset="0"/>
              </a:rPr>
              <a:t> 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сукупного</a:t>
            </a:r>
            <a:endParaRPr lang="ru-RU" altLang="uk-UA" sz="2000" dirty="0">
              <a:latin typeface="Bookman Old Style" panose="02050604050505020204" pitchFamily="18" charset="0"/>
            </a:endParaRPr>
          </a:p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попиту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викликані</a:t>
            </a:r>
            <a:endParaRPr lang="ru-RU" altLang="uk-UA" sz="2000" dirty="0">
              <a:latin typeface="Bookman Old Style" panose="02050604050505020204" pitchFamily="18" charset="0"/>
            </a:endParaRPr>
          </a:p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пониженням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цін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на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товари</a:t>
            </a:r>
            <a:r>
              <a:rPr lang="ru-RU" altLang="uk-UA" sz="2000" dirty="0">
                <a:latin typeface="Bookman Old Style" panose="02050604050505020204" pitchFamily="18" charset="0"/>
              </a:rPr>
              <a:t> і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послуги</a:t>
            </a:r>
            <a:r>
              <a:rPr lang="ru-RU" altLang="uk-UA" sz="2000" dirty="0"/>
              <a:t>. </a:t>
            </a:r>
          </a:p>
        </p:txBody>
      </p:sp>
      <p:sp>
        <p:nvSpPr>
          <p:cNvPr id="12293" name="AutoShape 7"/>
          <p:cNvSpPr>
            <a:spLocks noChangeArrowheads="1"/>
          </p:cNvSpPr>
          <p:nvPr/>
        </p:nvSpPr>
        <p:spPr bwMode="auto">
          <a:xfrm>
            <a:off x="4932363" y="2420938"/>
            <a:ext cx="3960811" cy="2376487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marL="342900" indent="-342900" algn="l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algn="l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b="1" dirty="0" err="1">
                <a:latin typeface="Bookman Old Style" panose="02050604050505020204" pitchFamily="18" charset="0"/>
              </a:rPr>
              <a:t>Еластичність</a:t>
            </a:r>
            <a:r>
              <a:rPr lang="ru-RU" altLang="uk-UA" sz="2000" b="1" dirty="0">
                <a:latin typeface="Bookman Old Style" panose="02050604050505020204" pitchFamily="18" charset="0"/>
              </a:rPr>
              <a:t> </a:t>
            </a:r>
            <a:r>
              <a:rPr lang="ru-RU" altLang="uk-UA" sz="2000" b="1" dirty="0" err="1">
                <a:latin typeface="Bookman Old Style" panose="02050604050505020204" pitchFamily="18" charset="0"/>
              </a:rPr>
              <a:t>пропозиції</a:t>
            </a:r>
            <a:r>
              <a:rPr lang="ru-RU" altLang="uk-UA" sz="2000" dirty="0">
                <a:latin typeface="Bookman Old Style" panose="02050604050505020204" pitchFamily="18" charset="0"/>
              </a:rPr>
              <a:t> —</a:t>
            </a:r>
          </a:p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показник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що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відтворює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зміни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сукупної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пропозиції</a:t>
            </a:r>
            <a:r>
              <a:rPr lang="ru-RU" altLang="uk-UA" sz="2000" dirty="0">
                <a:latin typeface="Bookman Old Style" panose="02050604050505020204" pitchFamily="18" charset="0"/>
              </a:rPr>
              <a:t>,</a:t>
            </a:r>
          </a:p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які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відбуваються</a:t>
            </a:r>
            <a:r>
              <a:rPr lang="ru-RU" altLang="uk-UA" sz="2000" dirty="0">
                <a:latin typeface="Bookman Old Style" panose="02050604050505020204" pitchFamily="18" charset="0"/>
              </a:rPr>
              <a:t> у </a:t>
            </a:r>
          </a:p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зв'язку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зі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зростанням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цін</a:t>
            </a:r>
            <a:r>
              <a:rPr lang="ru-RU" altLang="uk-UA" sz="2000" dirty="0">
                <a:latin typeface="Bookman Old Style" panose="02050604050505020204" pitchFamily="18" charset="0"/>
              </a:rPr>
              <a:t>. </a:t>
            </a:r>
            <a:endParaRPr lang="en-US" altLang="uk-UA" sz="2000" dirty="0">
              <a:latin typeface="Bookman Old Style" panose="02050604050505020204" pitchFamily="18" charset="0"/>
            </a:endParaRPr>
          </a:p>
        </p:txBody>
      </p:sp>
      <p:pic>
        <p:nvPicPr>
          <p:cNvPr id="12294" name="Picture 9" descr="competi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875213"/>
            <a:ext cx="2592387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10" descr="43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868863"/>
            <a:ext cx="2857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466533" y="188640"/>
            <a:ext cx="749808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4400" dirty="0" smtClean="0">
                <a:latin typeface="Arial Black" panose="020B0A04020102020204" pitchFamily="34" charset="0"/>
              </a:rPr>
              <a:t>Ринкова ціна</a:t>
            </a:r>
            <a:endParaRPr lang="en-US" altLang="uk-UA" sz="4400" dirty="0" smtClean="0">
              <a:latin typeface="Arial Black" panose="020B0A04020102020204" pitchFamily="34" charset="0"/>
            </a:endParaRPr>
          </a:p>
        </p:txBody>
      </p:sp>
      <p:sp>
        <p:nvSpPr>
          <p:cNvPr id="13315" name="AutoShape 5"/>
          <p:cNvSpPr>
            <a:spLocks noChangeArrowheads="1"/>
          </p:cNvSpPr>
          <p:nvPr/>
        </p:nvSpPr>
        <p:spPr bwMode="gray">
          <a:xfrm>
            <a:off x="250824" y="1196752"/>
            <a:ext cx="8893175" cy="2664296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>
            <a:lvl1pPr marL="342900" indent="-342900" algn="l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algn="l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b="1" dirty="0" err="1">
                <a:latin typeface="Bookman Old Style" panose="02050604050505020204" pitchFamily="18" charset="0"/>
              </a:rPr>
              <a:t>Ціна</a:t>
            </a:r>
            <a:r>
              <a:rPr lang="ru-RU" altLang="uk-UA" sz="2000" dirty="0">
                <a:latin typeface="Bookman Old Style" panose="02050604050505020204" pitchFamily="18" charset="0"/>
              </a:rPr>
              <a:t> —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це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грошова</a:t>
            </a:r>
            <a:r>
              <a:rPr lang="ru-RU" altLang="uk-UA" sz="2000" dirty="0">
                <a:latin typeface="Bookman Old Style" panose="02050604050505020204" pitchFamily="18" charset="0"/>
              </a:rPr>
              <a:t> сума,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що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сплачується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endParaRPr lang="ru-RU" altLang="uk-UA" sz="2000" dirty="0" smtClean="0">
              <a:latin typeface="Bookman Old Style" panose="02050604050505020204" pitchFamily="18" charset="0"/>
            </a:endParaRPr>
          </a:p>
          <a:p>
            <a:pPr lvl="1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smtClean="0">
                <a:latin typeface="Bookman Old Style" panose="02050604050505020204" pitchFamily="18" charset="0"/>
              </a:rPr>
              <a:t>за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конкретний</a:t>
            </a:r>
            <a:r>
              <a:rPr lang="ru-RU" altLang="uk-UA" sz="2000" dirty="0">
                <a:latin typeface="Bookman Old Style" panose="02050604050505020204" pitchFamily="18" charset="0"/>
              </a:rPr>
              <a:t> товар.</a:t>
            </a:r>
          </a:p>
          <a:p>
            <a:pPr lvl="1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Ринкова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ціна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встановлюється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безпосередньо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lvl="1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на ринку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під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впливом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співвідношення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попиту</a:t>
            </a:r>
            <a:r>
              <a:rPr lang="ru-RU" altLang="uk-UA" sz="2000" dirty="0">
                <a:latin typeface="Bookman Old Style" panose="02050604050505020204" pitchFamily="18" charset="0"/>
              </a:rPr>
              <a:t> і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пропозиції</a:t>
            </a:r>
            <a:r>
              <a:rPr lang="ru-RU" altLang="uk-UA" sz="2000" dirty="0">
                <a:latin typeface="Bookman Old Style" panose="02050604050505020204" pitchFamily="18" charset="0"/>
              </a:rPr>
              <a:t>. </a:t>
            </a:r>
          </a:p>
          <a:p>
            <a:pPr lvl="1" eaLnBrk="1" hangingPunct="1">
              <a:spcBef>
                <a:spcPct val="0"/>
              </a:spcBef>
              <a:buClrTx/>
              <a:buFontTx/>
              <a:buNone/>
            </a:pPr>
            <a:endParaRPr lang="ru-RU" altLang="uk-UA" sz="2000" dirty="0" smtClean="0">
              <a:latin typeface="Bookman Old Style" panose="02050604050505020204" pitchFamily="18" charset="0"/>
            </a:endParaRPr>
          </a:p>
          <a:p>
            <a:pPr lvl="1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err="1" smtClean="0">
                <a:latin typeface="Bookman Old Style" panose="02050604050505020204" pitchFamily="18" charset="0"/>
              </a:rPr>
              <a:t>Іноді</a:t>
            </a:r>
            <a:r>
              <a:rPr lang="ru-RU" altLang="uk-UA" sz="20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таку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ціну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нази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вають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вільною</a:t>
            </a:r>
            <a:r>
              <a:rPr lang="ru-RU" altLang="uk-UA" sz="2000" dirty="0" smtClean="0">
                <a:latin typeface="Bookman Old Style" panose="02050604050505020204" pitchFamily="18" charset="0"/>
              </a:rPr>
              <a:t>;  </a:t>
            </a:r>
            <a:r>
              <a:rPr lang="ru-RU" altLang="uk-UA" sz="2000" dirty="0">
                <a:latin typeface="Bookman Old Style" panose="02050604050505020204" pitchFamily="18" charset="0"/>
              </a:rPr>
              <a:t>вона не </a:t>
            </a:r>
            <a:endParaRPr lang="ru-RU" altLang="uk-UA" sz="2000" dirty="0" smtClean="0">
              <a:latin typeface="Bookman Old Style" panose="02050604050505020204" pitchFamily="18" charset="0"/>
            </a:endParaRPr>
          </a:p>
          <a:p>
            <a:pPr lvl="1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err="1" smtClean="0">
                <a:latin typeface="Bookman Old Style" panose="02050604050505020204" pitchFamily="18" charset="0"/>
              </a:rPr>
              <a:t>встановлюється</a:t>
            </a:r>
            <a:r>
              <a:rPr lang="ru-RU" altLang="uk-UA" sz="20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спеціальними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smtClean="0">
                <a:latin typeface="Bookman Old Style" panose="02050604050505020204" pitchFamily="18" charset="0"/>
              </a:rPr>
              <a:t>органами, </a:t>
            </a:r>
          </a:p>
          <a:p>
            <a:pPr lvl="1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smtClean="0">
                <a:latin typeface="Bookman Old Style" panose="02050604050505020204" pitchFamily="18" charset="0"/>
              </a:rPr>
              <a:t>не </a:t>
            </a:r>
            <a:r>
              <a:rPr lang="ru-RU" altLang="uk-UA" sz="2000" dirty="0" err="1" smtClean="0">
                <a:latin typeface="Bookman Old Style" panose="02050604050505020204" pitchFamily="18" charset="0"/>
              </a:rPr>
              <a:t>нав'язується</a:t>
            </a:r>
            <a:r>
              <a:rPr lang="ru-RU" altLang="uk-UA" sz="20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 smtClean="0">
                <a:latin typeface="Bookman Old Style" panose="02050604050505020204" pitchFamily="18" charset="0"/>
              </a:rPr>
              <a:t>згори</a:t>
            </a:r>
            <a:r>
              <a:rPr lang="ru-RU" altLang="uk-UA" sz="2000" dirty="0" smtClean="0">
                <a:latin typeface="Bookman Old Style" panose="02050604050505020204" pitchFamily="18" charset="0"/>
              </a:rPr>
              <a:t>.</a:t>
            </a:r>
            <a:endParaRPr lang="en-US" altLang="uk-UA" sz="2000" dirty="0">
              <a:latin typeface="Bookman Old Style" panose="02050604050505020204" pitchFamily="18" charset="0"/>
            </a:endParaRPr>
          </a:p>
        </p:txBody>
      </p:sp>
      <p:pic>
        <p:nvPicPr>
          <p:cNvPr id="13316" name="Picture 7" descr="images (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01651"/>
            <a:ext cx="3528517" cy="266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8" descr="kak_vybrat_jogu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80908"/>
            <a:ext cx="3420442" cy="2388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uk-UA" altLang="uk-UA" sz="4400" dirty="0" smtClean="0">
                <a:latin typeface="Arial Black" panose="020B0A04020102020204" pitchFamily="34" charset="0"/>
              </a:rPr>
              <a:t>Ціна…</a:t>
            </a:r>
            <a:endParaRPr lang="en-US" altLang="uk-UA" sz="4400" dirty="0" smtClean="0">
              <a:latin typeface="Arial Black" panose="020B0A04020102020204" pitchFamily="34" charset="0"/>
            </a:endParaRPr>
          </a:p>
        </p:txBody>
      </p:sp>
      <p:sp>
        <p:nvSpPr>
          <p:cNvPr id="14339" name="AutoShape 9"/>
          <p:cNvSpPr>
            <a:spLocks noChangeArrowheads="1"/>
          </p:cNvSpPr>
          <p:nvPr/>
        </p:nvSpPr>
        <p:spPr bwMode="auto">
          <a:xfrm>
            <a:off x="4427538" y="5013325"/>
            <a:ext cx="4527550" cy="1655763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marL="342900" indent="-342900" algn="l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algn="l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Зниження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ціни</a:t>
            </a:r>
            <a:r>
              <a:rPr lang="ru-RU" altLang="uk-UA" sz="2000" dirty="0">
                <a:latin typeface="Bookman Old Style" panose="02050604050505020204" pitchFamily="18" charset="0"/>
              </a:rPr>
              <a:t> товару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сприятиме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зростанню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величини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попиту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та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зменшенню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пропозиції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</a:p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доки не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досягне</a:t>
            </a:r>
            <a:r>
              <a:rPr lang="ru-RU" altLang="uk-UA" sz="2000" dirty="0">
                <a:latin typeface="Bookman Old Style" panose="02050604050505020204" pitchFamily="18" charset="0"/>
              </a:rPr>
              <a:t> точки </a:t>
            </a:r>
            <a:r>
              <a:rPr lang="ru-RU" altLang="uk-UA" sz="2000" dirty="0" err="1" smtClean="0">
                <a:latin typeface="Bookman Old Style" panose="02050604050505020204" pitchFamily="18" charset="0"/>
              </a:rPr>
              <a:t>рівноваги</a:t>
            </a:r>
            <a:r>
              <a:rPr lang="ru-RU" altLang="uk-UA" sz="2000" dirty="0" smtClean="0"/>
              <a:t> </a:t>
            </a:r>
            <a:endParaRPr lang="ru-RU" altLang="uk-UA" sz="2000" dirty="0"/>
          </a:p>
        </p:txBody>
      </p:sp>
      <p:sp>
        <p:nvSpPr>
          <p:cNvPr id="14340" name="AutoShape 10"/>
          <p:cNvSpPr>
            <a:spLocks noChangeArrowheads="1"/>
          </p:cNvSpPr>
          <p:nvPr/>
        </p:nvSpPr>
        <p:spPr bwMode="auto">
          <a:xfrm>
            <a:off x="539750" y="4581525"/>
            <a:ext cx="3384550" cy="2089150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Ціна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що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відповідає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точці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перетину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кривих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попиту</a:t>
            </a:r>
            <a:r>
              <a:rPr lang="ru-RU" altLang="uk-UA" sz="2000" dirty="0">
                <a:latin typeface="Bookman Old Style" panose="02050604050505020204" pitchFamily="18" charset="0"/>
              </a:rPr>
              <a:t> й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пропозиції</a:t>
            </a:r>
            <a:r>
              <a:rPr lang="ru-RU" altLang="uk-UA" sz="2000" dirty="0">
                <a:latin typeface="Bookman Old Style" panose="02050604050505020204" pitchFamily="18" charset="0"/>
              </a:rPr>
              <a:t>,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називається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ціною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err="1" smtClean="0">
                <a:latin typeface="Bookman Old Style" panose="02050604050505020204" pitchFamily="18" charset="0"/>
              </a:rPr>
              <a:t>рівноваги</a:t>
            </a:r>
            <a:r>
              <a:rPr lang="ru-RU" altLang="uk-UA" sz="20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або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ринковою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 smtClean="0">
                <a:latin typeface="Bookman Old Style" panose="02050604050505020204" pitchFamily="18" charset="0"/>
              </a:rPr>
              <a:t>ціною</a:t>
            </a:r>
            <a:endParaRPr lang="ru-RU" altLang="uk-UA" sz="2000" dirty="0">
              <a:latin typeface="Bookman Old Style" panose="02050604050505020204" pitchFamily="18" charset="0"/>
            </a:endParaRPr>
          </a:p>
        </p:txBody>
      </p:sp>
      <p:sp>
        <p:nvSpPr>
          <p:cNvPr id="14341" name="AutoShape 11"/>
          <p:cNvSpPr>
            <a:spLocks noChangeArrowheads="1"/>
          </p:cNvSpPr>
          <p:nvPr/>
        </p:nvSpPr>
        <p:spPr bwMode="auto">
          <a:xfrm>
            <a:off x="250824" y="1268760"/>
            <a:ext cx="8858249" cy="1655763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marL="342900" indent="-342900" algn="l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algn="l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Ціна</a:t>
            </a:r>
            <a:r>
              <a:rPr lang="ru-RU" altLang="uk-UA" sz="2000" dirty="0">
                <a:latin typeface="Bookman Old Style" panose="02050604050505020204" pitchFamily="18" charset="0"/>
              </a:rPr>
              <a:t> є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важелем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встановлення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пропорцій</a:t>
            </a:r>
            <a:r>
              <a:rPr lang="ru-RU" altLang="uk-UA" sz="2000" dirty="0">
                <a:latin typeface="Bookman Old Style" panose="02050604050505020204" pitchFamily="18" charset="0"/>
              </a:rPr>
              <a:t> у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господарстві</a:t>
            </a:r>
            <a:endParaRPr lang="ru-RU" altLang="uk-UA" sz="2000" dirty="0">
              <a:latin typeface="Bookman Old Style" panose="02050604050505020204" pitchFamily="18" charset="0"/>
            </a:endParaRPr>
          </a:p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 в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умовах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конкуренції</a:t>
            </a:r>
            <a:r>
              <a:rPr lang="ru-RU" altLang="uk-UA" sz="2000" dirty="0">
                <a:latin typeface="Bookman Old Style" panose="02050604050505020204" pitchFamily="18" charset="0"/>
              </a:rPr>
              <a:t>.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Якщо</a:t>
            </a:r>
            <a:r>
              <a:rPr lang="ru-RU" altLang="uk-UA" sz="2000" dirty="0">
                <a:latin typeface="Bookman Old Style" panose="02050604050505020204" pitchFamily="18" charset="0"/>
              </a:rPr>
              <a:t> в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країні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панує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монополія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державної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власності</a:t>
            </a:r>
            <a:r>
              <a:rPr lang="ru-RU" altLang="uk-UA" sz="2000" dirty="0">
                <a:latin typeface="Bookman Old Style" panose="02050604050505020204" pitchFamily="18" charset="0"/>
              </a:rPr>
              <a:t> на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засоби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виробництва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ціна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втрачає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роль регулятора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економіки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перестає</a:t>
            </a:r>
            <a:r>
              <a:rPr lang="ru-RU" altLang="uk-UA" sz="2000" dirty="0">
                <a:latin typeface="Bookman Old Style" panose="02050604050505020204" pitchFamily="18" charset="0"/>
              </a:rPr>
              <a:t> бути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поряд</a:t>
            </a:r>
            <a:r>
              <a:rPr lang="ru-RU" altLang="uk-UA" sz="2000" dirty="0">
                <a:latin typeface="Bookman Old Style" panose="02050604050505020204" pitchFamily="18" charset="0"/>
              </a:rPr>
              <a:t> з </a:t>
            </a:r>
          </a:p>
          <a:p>
            <a:pPr lvl="1"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конкурентною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боротьбою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рушійною</a:t>
            </a:r>
            <a:r>
              <a:rPr lang="ru-RU" altLang="uk-UA" sz="2000" dirty="0">
                <a:latin typeface="Bookman Old Style" panose="02050604050505020204" pitchFamily="18" charset="0"/>
              </a:rPr>
              <a:t> силою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розвитку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 smtClean="0">
                <a:latin typeface="Bookman Old Style" panose="02050604050505020204" pitchFamily="18" charset="0"/>
              </a:rPr>
              <a:t>виробництва</a:t>
            </a:r>
            <a:endParaRPr lang="ru-RU" altLang="uk-UA" sz="2000" dirty="0">
              <a:latin typeface="Bookman Old Style" panose="02050604050505020204" pitchFamily="18" charset="0"/>
            </a:endParaRPr>
          </a:p>
        </p:txBody>
      </p:sp>
      <p:pic>
        <p:nvPicPr>
          <p:cNvPr id="14342" name="Picture 16" descr="916_bi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9FDFE"/>
              </a:clrFrom>
              <a:clrTo>
                <a:srgbClr val="F9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013112"/>
            <a:ext cx="1500427" cy="16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17" descr="860_big-300x2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013112"/>
            <a:ext cx="2007341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18" descr="2011-04-20inves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3339545"/>
            <a:ext cx="2160811" cy="1610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56526" y="116632"/>
            <a:ext cx="749808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4400" dirty="0" smtClean="0">
                <a:latin typeface="Arial Black" panose="020B0A04020102020204" pitchFamily="34" charset="0"/>
              </a:rPr>
              <a:t>Попит та пропозиція</a:t>
            </a:r>
            <a:endParaRPr lang="en-US" altLang="uk-UA" sz="4400" dirty="0" smtClean="0">
              <a:latin typeface="Arial Black" panose="020B0A04020102020204" pitchFamily="34" charset="0"/>
            </a:endParaRPr>
          </a:p>
        </p:txBody>
      </p:sp>
      <p:sp>
        <p:nvSpPr>
          <p:cNvPr id="4099" name="AutoShape 4"/>
          <p:cNvSpPr>
            <a:spLocks noChangeArrowheads="1"/>
          </p:cNvSpPr>
          <p:nvPr/>
        </p:nvSpPr>
        <p:spPr bwMode="gray">
          <a:xfrm>
            <a:off x="179388" y="1052513"/>
            <a:ext cx="8964612" cy="2447925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>
            <a:lvl1pPr marL="342900" indent="-342900" algn="l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algn="l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b="1" dirty="0">
                <a:latin typeface="Bookman Old Style" panose="02050604050505020204" pitchFamily="18" charset="0"/>
              </a:rPr>
              <a:t>Попит та </a:t>
            </a:r>
            <a:r>
              <a:rPr lang="ru-RU" altLang="uk-UA" sz="2000" b="1" dirty="0" err="1">
                <a:latin typeface="Bookman Old Style" panose="02050604050505020204" pitchFamily="18" charset="0"/>
              </a:rPr>
              <a:t>пропозиція</a:t>
            </a:r>
            <a:r>
              <a:rPr lang="ru-RU" altLang="uk-UA" sz="2000" dirty="0">
                <a:latin typeface="Bookman Old Style" panose="02050604050505020204" pitchFamily="18" charset="0"/>
              </a:rPr>
              <a:t> — 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економічна</a:t>
            </a:r>
            <a:r>
              <a:rPr lang="ru-RU" altLang="uk-UA" sz="2000" dirty="0">
                <a:latin typeface="Bookman Old Style" panose="02050604050505020204" pitchFamily="18" charset="0"/>
              </a:rPr>
              <a:t> модель,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що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описує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процес</a:t>
            </a:r>
            <a:r>
              <a:rPr lang="ru-RU" altLang="uk-UA" sz="2000" dirty="0">
                <a:latin typeface="Bookman Old Style" panose="02050604050505020204" pitchFamily="18" charset="0"/>
              </a:rPr>
              <a:t> 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ціноутворення</a:t>
            </a:r>
            <a:r>
              <a:rPr lang="ru-RU" altLang="uk-UA" sz="2000" dirty="0">
                <a:latin typeface="Bookman Old Style" panose="02050604050505020204" pitchFamily="18" charset="0"/>
              </a:rPr>
              <a:t> на ринку.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Ця</a:t>
            </a:r>
            <a:r>
              <a:rPr lang="ru-RU" altLang="uk-UA" sz="2000" dirty="0">
                <a:latin typeface="Bookman Old Style" panose="02050604050505020204" pitchFamily="18" charset="0"/>
              </a:rPr>
              <a:t> модель вводить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поняття</a:t>
            </a:r>
            <a:r>
              <a:rPr lang="ru-RU" altLang="uk-UA" sz="2000" dirty="0">
                <a:latin typeface="Bookman Old Style" panose="02050604050505020204" pitchFamily="18" charset="0"/>
              </a:rPr>
              <a:t> 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попиту</a:t>
            </a:r>
            <a:r>
              <a:rPr lang="ru-RU" altLang="uk-UA" sz="2000" dirty="0">
                <a:latin typeface="Bookman Old Style" panose="02050604050505020204" pitchFamily="18" charset="0"/>
              </a:rPr>
              <a:t> та </a:t>
            </a:r>
            <a:r>
              <a:rPr lang="ru-RU" altLang="uk-UA" sz="2000" dirty="0" err="1" smtClean="0">
                <a:latin typeface="Bookman Old Style" panose="02050604050505020204" pitchFamily="18" charset="0"/>
              </a:rPr>
              <a:t>пропозиці</a:t>
            </a:r>
            <a:r>
              <a:rPr lang="uk-UA" altLang="uk-UA" sz="2000" dirty="0">
                <a:latin typeface="Bookman Old Style" panose="02050604050505020204" pitchFamily="18" charset="0"/>
              </a:rPr>
              <a:t>ї</a:t>
            </a:r>
            <a:r>
              <a:rPr lang="ru-RU" altLang="uk-UA" sz="2000" dirty="0">
                <a:latin typeface="Bookman Old Style" panose="02050604050505020204" pitchFamily="18" charset="0"/>
              </a:rPr>
              <a:t> в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якості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універсальних</a:t>
            </a:r>
            <a:r>
              <a:rPr lang="ru-RU" altLang="uk-UA" sz="2000" dirty="0">
                <a:latin typeface="Bookman Old Style" panose="02050604050505020204" pitchFamily="18" charset="0"/>
              </a:rPr>
              <a:t> характеристик ринку та доводить,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що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за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умовами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певних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припущень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ці</a:t>
            </a:r>
            <a:r>
              <a:rPr lang="ru-RU" altLang="uk-UA" sz="2000" dirty="0">
                <a:latin typeface="Bookman Old Style" panose="02050604050505020204" pitchFamily="18" charset="0"/>
              </a:rPr>
              <a:t> характеристики </a:t>
            </a:r>
            <a:endParaRPr lang="en-US" altLang="uk-UA" sz="2000" dirty="0" smtClean="0">
              <a:latin typeface="Bookman Old Style" panose="02050604050505020204" pitchFamily="18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 smtClean="0">
                <a:latin typeface="Bookman Old Style" panose="02050604050505020204" pitchFamily="18" charset="0"/>
              </a:rPr>
              <a:t>урівноважуються</a:t>
            </a:r>
            <a:r>
              <a:rPr lang="en-US" altLang="uk-UA" sz="20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000" dirty="0" smtClean="0">
                <a:latin typeface="Bookman Old Style" panose="02050604050505020204" pitchFamily="18" charset="0"/>
              </a:rPr>
              <a:t>та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приводять</a:t>
            </a:r>
            <a:r>
              <a:rPr lang="ru-RU" altLang="uk-UA" sz="2000" dirty="0">
                <a:latin typeface="Bookman Old Style" panose="02050604050505020204" pitchFamily="18" charset="0"/>
              </a:rPr>
              <a:t> до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встановлення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певної</a:t>
            </a:r>
            <a:r>
              <a:rPr lang="ru-RU" altLang="uk-UA" sz="2000" dirty="0">
                <a:latin typeface="Bookman Old Style" panose="02050604050505020204" pitchFamily="18" charset="0"/>
              </a:rPr>
              <a:t> </a:t>
            </a:r>
            <a:endParaRPr lang="en-US" altLang="uk-UA" sz="2000" dirty="0" smtClean="0">
              <a:latin typeface="Bookman Old Style" panose="02050604050505020204" pitchFamily="18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 smtClean="0">
                <a:latin typeface="Bookman Old Style" panose="02050604050505020204" pitchFamily="18" charset="0"/>
              </a:rPr>
              <a:t>ціни</a:t>
            </a:r>
            <a:r>
              <a:rPr lang="ru-RU" altLang="uk-UA" sz="2000" dirty="0">
                <a:latin typeface="Bookman Old Style" panose="02050604050505020204" pitchFamily="18" charset="0"/>
              </a:rPr>
              <a:t> на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даний</a:t>
            </a:r>
            <a:r>
              <a:rPr lang="ru-RU" altLang="uk-UA" sz="2000" dirty="0">
                <a:latin typeface="Bookman Old Style" panose="02050604050505020204" pitchFamily="18" charset="0"/>
              </a:rPr>
              <a:t> товар. </a:t>
            </a:r>
            <a:endParaRPr lang="en-US" altLang="uk-UA" sz="2000" dirty="0">
              <a:latin typeface="Bookman Old Style" panose="02050604050505020204" pitchFamily="18" charset="0"/>
            </a:endParaRPr>
          </a:p>
        </p:txBody>
      </p:sp>
      <p:pic>
        <p:nvPicPr>
          <p:cNvPr id="4100" name="Picture 6" descr="BааAr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46191"/>
            <a:ext cx="2851461" cy="2376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8" descr="competition2-46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96" y="4221088"/>
            <a:ext cx="3643891" cy="220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322070" y="0"/>
            <a:ext cx="749808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4400" dirty="0" smtClean="0">
                <a:latin typeface="Arial Black" panose="020B0A04020102020204" pitchFamily="34" charset="0"/>
              </a:rPr>
              <a:t>Що таке попит?</a:t>
            </a:r>
            <a:endParaRPr lang="en-US" altLang="uk-UA" sz="4400" dirty="0" smtClean="0">
              <a:latin typeface="Arial Black" panose="020B0A04020102020204" pitchFamily="34" charset="0"/>
            </a:endParaRPr>
          </a:p>
        </p:txBody>
      </p:sp>
      <p:sp>
        <p:nvSpPr>
          <p:cNvPr id="5123" name="AutoShape 4"/>
          <p:cNvSpPr>
            <a:spLocks noChangeArrowheads="1"/>
          </p:cNvSpPr>
          <p:nvPr/>
        </p:nvSpPr>
        <p:spPr bwMode="gray">
          <a:xfrm>
            <a:off x="250824" y="981074"/>
            <a:ext cx="8785671" cy="3168005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>
            <a:lvl1pPr marL="342900" indent="-342900" algn="l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algn="l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b="1" dirty="0">
                <a:latin typeface="Bookman Old Style" panose="02050604050505020204" pitchFamily="18" charset="0"/>
              </a:rPr>
              <a:t>Попит</a:t>
            </a:r>
            <a:r>
              <a:rPr lang="ru-RU" altLang="uk-UA" sz="2000" dirty="0">
                <a:latin typeface="Bookman Old Style" panose="02050604050505020204" pitchFamily="18" charset="0"/>
              </a:rPr>
              <a:t> —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це</a:t>
            </a:r>
            <a:r>
              <a:rPr lang="ru-RU" altLang="uk-UA" sz="2000" dirty="0">
                <a:latin typeface="Bookman Old Style" panose="02050604050505020204" pitchFamily="18" charset="0"/>
              </a:rPr>
              <a:t> запит фактичного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або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потенційного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endParaRPr lang="ru-RU" altLang="uk-UA" sz="2000" dirty="0" smtClean="0">
              <a:latin typeface="Bookman Old Style" panose="02050604050505020204" pitchFamily="18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 smtClean="0">
                <a:latin typeface="Bookman Old Style" panose="02050604050505020204" pitchFamily="18" charset="0"/>
              </a:rPr>
              <a:t>покупця</a:t>
            </a:r>
            <a:r>
              <a:rPr lang="ru-RU" altLang="uk-UA" sz="2000" dirty="0">
                <a:latin typeface="Bookman Old Style" panose="02050604050505020204" pitchFamily="18" charset="0"/>
              </a:rPr>
              <a:t>, </a:t>
            </a:r>
            <a:r>
              <a:rPr lang="ru-RU" altLang="uk-UA" sz="2000" dirty="0" err="1" smtClean="0">
                <a:latin typeface="Bookman Old Style" panose="02050604050505020204" pitchFamily="18" charset="0"/>
              </a:rPr>
              <a:t>споживача</a:t>
            </a:r>
            <a:r>
              <a:rPr lang="ru-RU" altLang="uk-UA" sz="2000" dirty="0">
                <a:latin typeface="Bookman Old Style" panose="02050604050505020204" pitchFamily="18" charset="0"/>
              </a:rPr>
              <a:t> на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придбання</a:t>
            </a:r>
            <a:r>
              <a:rPr lang="ru-RU" altLang="uk-UA" sz="2000" dirty="0">
                <a:latin typeface="Bookman Old Style" panose="02050604050505020204" pitchFamily="18" charset="0"/>
              </a:rPr>
              <a:t> товару за </a:t>
            </a:r>
            <a:r>
              <a:rPr lang="ru-RU" altLang="uk-UA" sz="2000" dirty="0" err="1" smtClean="0">
                <a:latin typeface="Bookman Old Style" panose="02050604050505020204" pitchFamily="18" charset="0"/>
              </a:rPr>
              <a:t>наявних</a:t>
            </a:r>
            <a:endParaRPr lang="ru-RU" altLang="uk-UA" sz="2000" dirty="0" smtClean="0">
              <a:latin typeface="Bookman Old Style" panose="02050604050505020204" pitchFamily="18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smtClean="0">
                <a:latin typeface="Bookman Old Style" panose="02050604050505020204" pitchFamily="18" charset="0"/>
              </a:rPr>
              <a:t>у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нього</a:t>
            </a:r>
            <a:r>
              <a:rPr lang="ru-RU" altLang="uk-UA" sz="2000" dirty="0">
                <a:latin typeface="Bookman Old Style" panose="02050604050505020204" pitchFamily="18" charset="0"/>
              </a:rPr>
              <a:t> 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коштів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  <a:r>
              <a:rPr lang="ru-RU" altLang="uk-UA" sz="2000" dirty="0" err="1" smtClean="0">
                <a:latin typeface="Bookman Old Style" panose="02050604050505020204" pitchFamily="18" charset="0"/>
              </a:rPr>
              <a:t>що</a:t>
            </a:r>
            <a:r>
              <a:rPr lang="ru-RU" altLang="uk-UA" sz="20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призначені</a:t>
            </a:r>
            <a:r>
              <a:rPr lang="ru-RU" altLang="uk-UA" sz="2000" dirty="0">
                <a:latin typeface="Bookman Old Style" panose="02050604050505020204" pitchFamily="18" charset="0"/>
              </a:rPr>
              <a:t> для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цієї</a:t>
            </a:r>
            <a:r>
              <a:rPr lang="ru-RU" altLang="uk-UA" sz="2000" dirty="0">
                <a:latin typeface="Bookman Old Style" panose="02050604050505020204" pitchFamily="18" charset="0"/>
              </a:rPr>
              <a:t> покупки. </a:t>
            </a:r>
            <a:endParaRPr lang="ru-RU" altLang="uk-UA" sz="2000" dirty="0" smtClean="0">
              <a:latin typeface="Bookman Old Style" panose="02050604050505020204" pitchFamily="18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uk-UA" sz="2000" dirty="0" smtClean="0">
              <a:latin typeface="Bookman Old Style" panose="02050604050505020204" pitchFamily="18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smtClean="0">
                <a:latin typeface="Bookman Old Style" panose="02050604050505020204" pitchFamily="18" charset="0"/>
              </a:rPr>
              <a:t>Попит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відображає</a:t>
            </a:r>
            <a:r>
              <a:rPr lang="ru-RU" altLang="uk-UA" sz="2000" dirty="0">
                <a:latin typeface="Bookman Old Style" panose="02050604050505020204" pitchFamily="18" charset="0"/>
              </a:rPr>
              <a:t>, з одного боку, </a:t>
            </a:r>
            <a:r>
              <a:rPr lang="ru-RU" altLang="uk-UA" sz="2000" dirty="0" smtClean="0">
                <a:latin typeface="Bookman Old Style" panose="02050604050505020204" pitchFamily="18" charset="0"/>
              </a:rPr>
              <a:t>потребу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покупця</a:t>
            </a:r>
            <a:r>
              <a:rPr lang="ru-RU" altLang="uk-UA" sz="2000" dirty="0">
                <a:latin typeface="Bookman Old Style" panose="02050604050505020204" pitchFamily="18" charset="0"/>
              </a:rPr>
              <a:t> в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деяких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endParaRPr lang="ru-RU" altLang="uk-UA" sz="2000" dirty="0" smtClean="0">
              <a:latin typeface="Bookman Old Style" panose="02050604050505020204" pitchFamily="18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smtClean="0">
                <a:latin typeface="Bookman Old Style" panose="02050604050505020204" pitchFamily="18" charset="0"/>
              </a:rPr>
              <a:t>товарах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або</a:t>
            </a:r>
            <a:r>
              <a:rPr lang="ru-RU" altLang="uk-UA" sz="2000" dirty="0">
                <a:latin typeface="Bookman Old Style" panose="02050604050505020204" pitchFamily="18" charset="0"/>
              </a:rPr>
              <a:t> 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послугах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бажання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придбати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 smtClean="0">
                <a:latin typeface="Bookman Old Style" panose="02050604050505020204" pitchFamily="18" charset="0"/>
              </a:rPr>
              <a:t>ці</a:t>
            </a:r>
            <a:r>
              <a:rPr lang="ru-RU" altLang="uk-UA" sz="20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товари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або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endParaRPr lang="ru-RU" altLang="uk-UA" sz="2000" dirty="0" smtClean="0">
              <a:latin typeface="Bookman Old Style" panose="02050604050505020204" pitchFamily="18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 smtClean="0">
                <a:latin typeface="Bookman Old Style" panose="02050604050505020204" pitchFamily="18" charset="0"/>
              </a:rPr>
              <a:t>послуги</a:t>
            </a:r>
            <a:r>
              <a:rPr lang="ru-RU" altLang="uk-UA" sz="20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000" dirty="0">
                <a:latin typeface="Bookman Old Style" panose="02050604050505020204" pitchFamily="18" charset="0"/>
              </a:rPr>
              <a:t>в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певній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кількості</a:t>
            </a:r>
            <a:r>
              <a:rPr lang="ru-RU" altLang="uk-UA" sz="2000" dirty="0">
                <a:latin typeface="Bookman Old Style" panose="02050604050505020204" pitchFamily="18" charset="0"/>
              </a:rPr>
              <a:t> і, з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іншого</a:t>
            </a:r>
            <a:r>
              <a:rPr lang="ru-RU" altLang="uk-UA" sz="2000" dirty="0">
                <a:latin typeface="Bookman Old Style" panose="02050604050505020204" pitchFamily="18" charset="0"/>
              </a:rPr>
              <a:t> боку,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можливість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сплатити</a:t>
            </a:r>
            <a:r>
              <a:rPr lang="ru-RU" altLang="uk-UA" sz="2000" dirty="0">
                <a:latin typeface="Bookman Old Style" panose="02050604050505020204" pitchFamily="18" charset="0"/>
              </a:rPr>
              <a:t> за покупку по 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цінах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що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знаходяться</a:t>
            </a:r>
            <a:r>
              <a:rPr lang="ru-RU" altLang="uk-UA" sz="2000" dirty="0">
                <a:latin typeface="Bookman Old Style" panose="02050604050505020204" pitchFamily="18" charset="0"/>
              </a:rPr>
              <a:t> в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межах «доступного»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діапазону</a:t>
            </a:r>
            <a:r>
              <a:rPr lang="ru-RU" altLang="uk-UA" sz="2000" dirty="0">
                <a:latin typeface="Bookman Old Style" panose="02050604050505020204" pitchFamily="18" charset="0"/>
              </a:rPr>
              <a:t>. </a:t>
            </a:r>
            <a:endParaRPr lang="en-US" altLang="uk-UA" sz="2000" dirty="0">
              <a:latin typeface="Bookman Old Style" panose="02050604050505020204" pitchFamily="18" charset="0"/>
            </a:endParaRPr>
          </a:p>
        </p:txBody>
      </p:sp>
      <p:pic>
        <p:nvPicPr>
          <p:cNvPr id="5124" name="Picture 6" descr="ukraincam-vernuli-5-5-mln-g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437112"/>
            <a:ext cx="3600078" cy="2250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7" descr="ved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98" y="4496258"/>
            <a:ext cx="3377840" cy="2241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188640"/>
            <a:ext cx="749808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4400" dirty="0" smtClean="0">
                <a:latin typeface="Arial Black" panose="020B0A04020102020204" pitchFamily="34" charset="0"/>
              </a:rPr>
              <a:t>Суть закону попиту</a:t>
            </a:r>
            <a:endParaRPr lang="en-US" altLang="uk-UA" sz="4400" dirty="0" smtClean="0">
              <a:latin typeface="Arial Black" panose="020B0A04020102020204" pitchFamily="34" charset="0"/>
            </a:endParaRPr>
          </a:p>
        </p:txBody>
      </p:sp>
      <p:pic>
        <p:nvPicPr>
          <p:cNvPr id="6147" name="Picture 4" descr="18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90" y="1639376"/>
            <a:ext cx="2664296" cy="1994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AutoShape 6"/>
          <p:cNvSpPr>
            <a:spLocks noChangeArrowheads="1"/>
          </p:cNvSpPr>
          <p:nvPr/>
        </p:nvSpPr>
        <p:spPr bwMode="auto">
          <a:xfrm>
            <a:off x="3666186" y="1196752"/>
            <a:ext cx="5082527" cy="3095848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marL="342900" indent="-342900" algn="l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algn="l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Суть закону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попиту</a:t>
            </a:r>
            <a:r>
              <a:rPr lang="ru-RU" altLang="uk-UA" sz="2000" dirty="0">
                <a:latin typeface="Bookman Old Style" panose="02050604050505020204" pitchFamily="18" charset="0"/>
              </a:rPr>
              <a:t> —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зворотна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залежність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між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ціною</a:t>
            </a:r>
            <a:r>
              <a:rPr lang="ru-RU" altLang="uk-UA" sz="2000" dirty="0">
                <a:latin typeface="Bookman Old Style" panose="02050604050505020204" pitchFamily="18" charset="0"/>
              </a:rPr>
              <a:t> товару і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величиною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попиту</a:t>
            </a:r>
            <a:r>
              <a:rPr lang="ru-RU" altLang="uk-UA" sz="2000" dirty="0">
                <a:latin typeface="Bookman Old Style" panose="02050604050505020204" pitchFamily="18" charset="0"/>
              </a:rPr>
              <a:t> на товар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(за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інших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рівних</a:t>
            </a:r>
            <a:r>
              <a:rPr lang="ru-RU" altLang="uk-UA" sz="2000" dirty="0">
                <a:latin typeface="Bookman Old Style" panose="02050604050505020204" pitchFamily="18" charset="0"/>
              </a:rPr>
              <a:t> умов).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Чим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вища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ціна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тим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менше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благ купить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споживач</a:t>
            </a:r>
            <a:r>
              <a:rPr lang="ru-RU" altLang="uk-UA" sz="2000" dirty="0">
                <a:latin typeface="Bookman Old Style" panose="02050604050505020204" pitchFamily="18" charset="0"/>
              </a:rPr>
              <a:t>, і,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навпаки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менша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ціна</a:t>
            </a:r>
            <a:r>
              <a:rPr lang="ru-RU" altLang="uk-UA" sz="2000" dirty="0">
                <a:latin typeface="Bookman Old Style" panose="02050604050505020204" pitchFamily="18" charset="0"/>
              </a:rPr>
              <a:t> —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більший</a:t>
            </a:r>
            <a:r>
              <a:rPr lang="ru-RU" altLang="uk-UA" sz="2000" dirty="0">
                <a:latin typeface="Bookman Old Style" panose="02050604050505020204" pitchFamily="18" charset="0"/>
              </a:rPr>
              <a:t> попит.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Залежність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між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двома</a:t>
            </a:r>
            <a:endParaRPr lang="ru-RU" altLang="uk-UA" sz="2000" dirty="0">
              <a:latin typeface="Bookman Old Style" panose="02050604050505020204" pitchFamily="18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змінними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описується</a:t>
            </a:r>
            <a:endParaRPr lang="ru-RU" altLang="uk-UA" sz="2000" dirty="0">
              <a:latin typeface="Bookman Old Style" panose="02050604050505020204" pitchFamily="18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 кривою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попиту</a:t>
            </a:r>
            <a:r>
              <a:rPr lang="ru-RU" altLang="uk-UA" sz="2000" dirty="0">
                <a:latin typeface="Bookman Old Style" panose="02050604050505020204" pitchFamily="18" charset="0"/>
              </a:rPr>
              <a:t>. </a:t>
            </a:r>
          </a:p>
        </p:txBody>
      </p:sp>
      <p:pic>
        <p:nvPicPr>
          <p:cNvPr id="6149" name="Picture 8" descr="supermarke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630992"/>
            <a:ext cx="3024386" cy="2107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9" descr="yak-viznachiti-elastichnist-popitu-za-cinoy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126022"/>
            <a:ext cx="2159719" cy="2630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uk-UA" altLang="uk-UA" sz="4400" dirty="0" smtClean="0">
                <a:latin typeface="Arial Black" panose="020B0A04020102020204" pitchFamily="34" charset="0"/>
              </a:rPr>
              <a:t>Крива попиту</a:t>
            </a:r>
            <a:endParaRPr lang="en-US" altLang="uk-UA" sz="4400" dirty="0" smtClean="0">
              <a:latin typeface="Arial Black" panose="020B0A04020102020204" pitchFamily="34" charset="0"/>
            </a:endParaRPr>
          </a:p>
        </p:txBody>
      </p:sp>
      <p:sp>
        <p:nvSpPr>
          <p:cNvPr id="7171" name="AutoShape 4"/>
          <p:cNvSpPr>
            <a:spLocks noChangeArrowheads="1"/>
          </p:cNvSpPr>
          <p:nvPr/>
        </p:nvSpPr>
        <p:spPr bwMode="auto">
          <a:xfrm>
            <a:off x="2843808" y="1484313"/>
            <a:ext cx="6120805" cy="4535487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marL="342900" indent="-342900" algn="l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algn="l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Крива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попиту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має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негативний</a:t>
            </a:r>
            <a:r>
              <a:rPr lang="ru-RU" altLang="uk-UA" sz="2000" dirty="0">
                <a:latin typeface="Bookman Old Style" panose="02050604050505020204" pitchFamily="18" charset="0"/>
              </a:rPr>
              <a:t> кут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нахилу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оскільки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залежність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між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ціною</a:t>
            </a:r>
            <a:r>
              <a:rPr lang="ru-RU" altLang="uk-UA" sz="2000" dirty="0">
                <a:latin typeface="Bookman Old Style" panose="02050604050505020204" pitchFamily="18" charset="0"/>
              </a:rPr>
              <a:t> й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обсягом</a:t>
            </a:r>
            <a:r>
              <a:rPr lang="ru-RU" altLang="uk-UA" sz="2000" dirty="0">
                <a:latin typeface="Bookman Old Style" panose="02050604050505020204" pitchFamily="18" charset="0"/>
              </a:rPr>
              <a:t> є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зворотною</a:t>
            </a:r>
            <a:r>
              <a:rPr lang="ru-RU" altLang="uk-UA" sz="2000" dirty="0">
                <a:latin typeface="Bookman Old Style" panose="02050604050505020204" pitchFamily="18" charset="0"/>
              </a:rPr>
              <a:t>. Закон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попиту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що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описується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його</a:t>
            </a:r>
            <a:r>
              <a:rPr lang="ru-RU" altLang="uk-UA" sz="2000" dirty="0">
                <a:latin typeface="Bookman Old Style" panose="02050604050505020204" pitchFamily="18" charset="0"/>
              </a:rPr>
              <a:t> кривою,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відбиває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також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процес</a:t>
            </a:r>
            <a:r>
              <a:rPr lang="ru-RU" altLang="uk-UA" sz="2000" dirty="0">
                <a:latin typeface="Bookman Old Style" panose="02050604050505020204" pitchFamily="18" charset="0"/>
              </a:rPr>
              <a:t> спаду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попиту</a:t>
            </a:r>
            <a:r>
              <a:rPr lang="ru-RU" altLang="uk-UA" sz="2000" dirty="0">
                <a:latin typeface="Bookman Old Style" panose="02050604050505020204" pitchFamily="18" charset="0"/>
              </a:rPr>
              <a:t> в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міру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задоволення</a:t>
            </a:r>
            <a:r>
              <a:rPr lang="ru-RU" altLang="uk-UA" sz="2000" dirty="0">
                <a:latin typeface="Bookman Old Style" panose="02050604050505020204" pitchFamily="18" charset="0"/>
              </a:rPr>
              <a:t> потреб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покупця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бо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кожна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наступна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купівля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ідентичного</a:t>
            </a:r>
            <a:r>
              <a:rPr lang="ru-RU" altLang="uk-UA" sz="2000" dirty="0">
                <a:latin typeface="Bookman Old Style" panose="02050604050505020204" pitchFamily="18" charset="0"/>
              </a:rPr>
              <a:t> товару,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за принципом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спадної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корисності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принесе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споживачу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меншу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вигоду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ніж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попередня</a:t>
            </a:r>
            <a:r>
              <a:rPr lang="ru-RU" altLang="uk-UA" sz="2000" dirty="0">
                <a:latin typeface="Bookman Old Style" panose="02050604050505020204" pitchFamily="18" charset="0"/>
              </a:rPr>
              <a:t> (другу пару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кросовок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ви</a:t>
            </a:r>
            <a:r>
              <a:rPr lang="ru-RU" altLang="uk-UA" sz="2000" dirty="0">
                <a:latin typeface="Bookman Old Style" panose="02050604050505020204" pitchFamily="18" charset="0"/>
              </a:rPr>
              <a:t> купите в тому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разі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якщо</a:t>
            </a:r>
            <a:r>
              <a:rPr lang="ru-RU" altLang="uk-UA" sz="2000" dirty="0">
                <a:latin typeface="Bookman Old Style" panose="02050604050505020204" pitchFamily="18" charset="0"/>
              </a:rPr>
              <a:t> вона буде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значно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дешевша</a:t>
            </a:r>
            <a:r>
              <a:rPr lang="ru-RU" altLang="uk-UA" sz="2000" dirty="0">
                <a:latin typeface="Bookman Old Style" panose="02050604050505020204" pitchFamily="18" charset="0"/>
              </a:rPr>
              <a:t> за першу). </a:t>
            </a:r>
          </a:p>
        </p:txBody>
      </p:sp>
      <p:pic>
        <p:nvPicPr>
          <p:cNvPr id="7172" name="Picture 6" descr="image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62" y="3861048"/>
            <a:ext cx="2564473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7" descr="grafik_625x41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1" y="1412777"/>
            <a:ext cx="2601540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uk-UA" altLang="uk-UA" sz="4000" dirty="0" smtClean="0">
                <a:latin typeface="Arial Black" panose="020B0A04020102020204" pitchFamily="34" charset="0"/>
              </a:rPr>
              <a:t>Що таке пропозиція?</a:t>
            </a:r>
            <a:endParaRPr lang="en-US" altLang="uk-UA" sz="4000" dirty="0" smtClean="0">
              <a:latin typeface="Arial Black" panose="020B0A04020102020204" pitchFamily="34" charset="0"/>
            </a:endParaRPr>
          </a:p>
        </p:txBody>
      </p:sp>
      <p:sp>
        <p:nvSpPr>
          <p:cNvPr id="111620" name="AutoShape 4"/>
          <p:cNvSpPr>
            <a:spLocks noChangeArrowheads="1"/>
          </p:cNvSpPr>
          <p:nvPr/>
        </p:nvSpPr>
        <p:spPr bwMode="gray">
          <a:xfrm>
            <a:off x="144463" y="1268760"/>
            <a:ext cx="8675687" cy="2736850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lvl="1"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/>
            </a:pPr>
            <a:r>
              <a:rPr lang="ru-RU" sz="2000" b="1" i="1" dirty="0" err="1">
                <a:latin typeface="Bookman Old Style" panose="02050604050505020204" pitchFamily="18" charset="0"/>
              </a:rPr>
              <a:t>Пропозиція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характеризує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можливість</a:t>
            </a:r>
            <a:r>
              <a:rPr lang="ru-RU" sz="2000" dirty="0">
                <a:latin typeface="Bookman Old Style" panose="02050604050505020204" pitchFamily="18" charset="0"/>
              </a:rPr>
              <a:t> і </a:t>
            </a:r>
            <a:r>
              <a:rPr lang="ru-RU" sz="2000" dirty="0" err="1">
                <a:latin typeface="Bookman Old Style" panose="02050604050505020204" pitchFamily="18" charset="0"/>
              </a:rPr>
              <a:t>бажання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</a:p>
          <a:p>
            <a:pPr lvl="1"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/>
            </a:pPr>
            <a:r>
              <a:rPr lang="ru-RU" sz="2000" dirty="0" err="1">
                <a:latin typeface="Bookman Old Style" panose="02050604050505020204" pitchFamily="18" charset="0"/>
              </a:rPr>
              <a:t>продавця</a:t>
            </a:r>
            <a:r>
              <a:rPr lang="ru-RU" sz="2000" dirty="0">
                <a:latin typeface="Bookman Old Style" panose="02050604050505020204" pitchFamily="18" charset="0"/>
              </a:rPr>
              <a:t> (</a:t>
            </a:r>
            <a:r>
              <a:rPr lang="ru-RU" sz="2000" dirty="0" err="1">
                <a:latin typeface="Bookman Old Style" panose="02050604050505020204" pitchFamily="18" charset="0"/>
              </a:rPr>
              <a:t>виробника</a:t>
            </a:r>
            <a:r>
              <a:rPr lang="ru-RU" sz="2000" dirty="0">
                <a:latin typeface="Bookman Old Style" panose="02050604050505020204" pitchFamily="18" charset="0"/>
              </a:rPr>
              <a:t>) </a:t>
            </a:r>
            <a:r>
              <a:rPr lang="ru-RU" sz="2000" dirty="0" err="1">
                <a:latin typeface="Bookman Old Style" panose="02050604050505020204" pitchFamily="18" charset="0"/>
              </a:rPr>
              <a:t>пропонувати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свої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товари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</a:p>
          <a:p>
            <a:pPr lvl="1"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/>
            </a:pPr>
            <a:r>
              <a:rPr lang="ru-RU" sz="2000" dirty="0">
                <a:latin typeface="Bookman Old Style" panose="02050604050505020204" pitchFamily="18" charset="0"/>
              </a:rPr>
              <a:t>для </a:t>
            </a:r>
            <a:r>
              <a:rPr lang="ru-RU" sz="2000" dirty="0" err="1">
                <a:latin typeface="Bookman Old Style" panose="02050604050505020204" pitchFamily="18" charset="0"/>
              </a:rPr>
              <a:t>реалізації</a:t>
            </a:r>
            <a:r>
              <a:rPr lang="ru-RU" sz="2000" dirty="0">
                <a:latin typeface="Bookman Old Style" panose="02050604050505020204" pitchFamily="18" charset="0"/>
              </a:rPr>
              <a:t> на ринку за </a:t>
            </a:r>
            <a:r>
              <a:rPr lang="ru-RU" sz="2000" dirty="0" err="1">
                <a:latin typeface="Bookman Old Style" panose="02050604050505020204" pitchFamily="18" charset="0"/>
              </a:rPr>
              <a:t>певними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цінами</a:t>
            </a:r>
            <a:r>
              <a:rPr lang="ru-RU" sz="2000" dirty="0">
                <a:latin typeface="Bookman Old Style" panose="02050604050505020204" pitchFamily="18" charset="0"/>
              </a:rPr>
              <a:t>. </a:t>
            </a:r>
          </a:p>
          <a:p>
            <a:pPr lvl="1"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/>
            </a:pPr>
            <a:r>
              <a:rPr lang="ru-RU" sz="2000" dirty="0" err="1">
                <a:latin typeface="Bookman Old Style" panose="02050604050505020204" pitchFamily="18" charset="0"/>
              </a:rPr>
              <a:t>Таке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визначення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змальовує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пропозицію</a:t>
            </a:r>
            <a:r>
              <a:rPr lang="ru-RU" sz="2000" dirty="0">
                <a:latin typeface="Bookman Old Style" panose="02050604050505020204" pitchFamily="18" charset="0"/>
              </a:rPr>
              <a:t> і </a:t>
            </a:r>
            <a:r>
              <a:rPr lang="ru-RU" sz="2000" dirty="0" err="1">
                <a:latin typeface="Bookman Old Style" panose="02050604050505020204" pitchFamily="18" charset="0"/>
              </a:rPr>
              <a:t>відображає</a:t>
            </a:r>
            <a:endParaRPr lang="ru-RU" sz="2000" dirty="0">
              <a:latin typeface="Bookman Old Style" panose="02050604050505020204" pitchFamily="18" charset="0"/>
            </a:endParaRPr>
          </a:p>
          <a:p>
            <a:pPr lvl="1"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/>
            </a:pP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її</a:t>
            </a:r>
            <a:r>
              <a:rPr lang="ru-RU" sz="2000" dirty="0">
                <a:latin typeface="Bookman Old Style" panose="02050604050505020204" pitchFamily="18" charset="0"/>
              </a:rPr>
              <a:t> суть з </a:t>
            </a:r>
            <a:r>
              <a:rPr lang="ru-RU" sz="2000" dirty="0" err="1">
                <a:latin typeface="Bookman Old Style" panose="02050604050505020204" pitchFamily="18" charset="0"/>
              </a:rPr>
              <a:t>якісного</a:t>
            </a:r>
            <a:r>
              <a:rPr lang="ru-RU" sz="2000" dirty="0">
                <a:latin typeface="Bookman Old Style" panose="02050604050505020204" pitchFamily="18" charset="0"/>
              </a:rPr>
              <a:t> боку.</a:t>
            </a:r>
          </a:p>
          <a:p>
            <a:pPr lvl="1"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/>
            </a:pPr>
            <a:r>
              <a:rPr lang="ru-RU" sz="2000" dirty="0">
                <a:latin typeface="Bookman Old Style" panose="02050604050505020204" pitchFamily="18" charset="0"/>
              </a:rPr>
              <a:t> У </a:t>
            </a:r>
            <a:r>
              <a:rPr lang="ru-RU" sz="2000" dirty="0" err="1">
                <a:latin typeface="Bookman Old Style" panose="02050604050505020204" pitchFamily="18" charset="0"/>
              </a:rPr>
              <a:t>кількісному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плані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пропозиція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характеризується</a:t>
            </a:r>
            <a:endParaRPr lang="ru-RU" sz="2000" dirty="0">
              <a:latin typeface="Bookman Old Style" panose="02050604050505020204" pitchFamily="18" charset="0"/>
            </a:endParaRPr>
          </a:p>
          <a:p>
            <a:pPr lvl="1"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/>
            </a:pP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своєю</a:t>
            </a:r>
            <a:r>
              <a:rPr lang="ru-RU" sz="2000" dirty="0">
                <a:latin typeface="Bookman Old Style" panose="02050604050505020204" pitchFamily="18" charset="0"/>
              </a:rPr>
              <a:t> величиною та </a:t>
            </a:r>
            <a:r>
              <a:rPr lang="ru-RU" sz="2000" dirty="0" err="1">
                <a:latin typeface="Bookman Old Style" panose="02050604050505020204" pitchFamily="18" charset="0"/>
              </a:rPr>
              <a:t>об'ємом</a:t>
            </a:r>
            <a:r>
              <a:rPr lang="ru-RU" sz="2000" dirty="0">
                <a:latin typeface="Bookman Old Style" panose="02050604050505020204" pitchFamily="18" charset="0"/>
              </a:rPr>
              <a:t>. 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8196" name="Picture 6" descr="s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869" y="4350317"/>
            <a:ext cx="2216644" cy="237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7" descr="to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006" y="4302567"/>
            <a:ext cx="1836291" cy="2447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8" descr="parcel_globe_icon"/>
          <p:cNvPicPr>
            <a:picLocks noChangeAspect="1" noChangeArrowheads="1"/>
          </p:cNvPicPr>
          <p:nvPr/>
        </p:nvPicPr>
        <p:blipFill>
          <a:blip r:embed="rId4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090" y="4366950"/>
            <a:ext cx="2473060" cy="244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uk-UA" altLang="uk-UA" sz="4400" dirty="0" smtClean="0">
                <a:latin typeface="Arial Black" panose="020B0A04020102020204" pitchFamily="34" charset="0"/>
              </a:rPr>
              <a:t>Закон пропозиції</a:t>
            </a:r>
            <a:endParaRPr lang="en-US" altLang="uk-UA" sz="4400" dirty="0" smtClean="0">
              <a:latin typeface="Arial Black" panose="020B0A04020102020204" pitchFamily="34" charset="0"/>
            </a:endParaRPr>
          </a:p>
        </p:txBody>
      </p:sp>
      <p:sp>
        <p:nvSpPr>
          <p:cNvPr id="9219" name="AutoShape 4"/>
          <p:cNvSpPr>
            <a:spLocks noChangeArrowheads="1"/>
          </p:cNvSpPr>
          <p:nvPr/>
        </p:nvSpPr>
        <p:spPr bwMode="auto">
          <a:xfrm>
            <a:off x="395536" y="1125538"/>
            <a:ext cx="8568952" cy="3167062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marL="342900" indent="-342900" algn="l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algn="l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200" b="1" dirty="0">
                <a:latin typeface="Bookman Old Style" panose="02050604050505020204" pitchFamily="18" charset="0"/>
              </a:rPr>
              <a:t>Закон </a:t>
            </a:r>
            <a:r>
              <a:rPr lang="ru-RU" altLang="uk-UA" sz="2200" b="1" dirty="0" err="1">
                <a:latin typeface="Bookman Old Style" panose="02050604050505020204" pitchFamily="18" charset="0"/>
              </a:rPr>
              <a:t>пропозиції</a:t>
            </a:r>
            <a:r>
              <a:rPr lang="ru-RU" altLang="uk-UA" sz="2200" dirty="0">
                <a:latin typeface="Bookman Old Style" panose="02050604050505020204" pitchFamily="18" charset="0"/>
              </a:rPr>
              <a:t> — при </a:t>
            </a:r>
            <a:r>
              <a:rPr lang="ru-RU" altLang="uk-UA" sz="2200" dirty="0" err="1">
                <a:latin typeface="Bookman Old Style" panose="02050604050505020204" pitchFamily="18" charset="0"/>
              </a:rPr>
              <a:t>інших</a:t>
            </a:r>
            <a:r>
              <a:rPr lang="ru-RU" altLang="uk-UA" sz="2200" dirty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>
                <a:latin typeface="Bookman Old Style" panose="02050604050505020204" pitchFamily="18" charset="0"/>
              </a:rPr>
              <a:t>незмінних</a:t>
            </a:r>
            <a:r>
              <a:rPr lang="ru-RU" altLang="uk-UA" sz="2200" dirty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>
                <a:latin typeface="Bookman Old Style" panose="02050604050505020204" pitchFamily="18" charset="0"/>
              </a:rPr>
              <a:t>чинниках</a:t>
            </a:r>
            <a:r>
              <a:rPr lang="ru-RU" altLang="uk-UA" sz="2200" dirty="0">
                <a:latin typeface="Bookman Old Style" panose="02050604050505020204" pitchFamily="18" charset="0"/>
              </a:rPr>
              <a:t> </a:t>
            </a:r>
          </a:p>
          <a:p>
            <a:pPr lvl="1"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200" dirty="0">
                <a:latin typeface="Bookman Old Style" panose="02050604050505020204" pitchFamily="18" charset="0"/>
              </a:rPr>
              <a:t>величина (</a:t>
            </a:r>
            <a:r>
              <a:rPr lang="ru-RU" altLang="uk-UA" sz="2200" dirty="0" err="1">
                <a:latin typeface="Bookman Old Style" panose="02050604050505020204" pitchFamily="18" charset="0"/>
              </a:rPr>
              <a:t>об'єм</a:t>
            </a:r>
            <a:r>
              <a:rPr lang="ru-RU" altLang="uk-UA" sz="2200" dirty="0">
                <a:latin typeface="Bookman Old Style" panose="02050604050505020204" pitchFamily="18" charset="0"/>
              </a:rPr>
              <a:t>) </a:t>
            </a:r>
            <a:r>
              <a:rPr lang="ru-RU" altLang="uk-UA" sz="2200" dirty="0" err="1">
                <a:latin typeface="Bookman Old Style" panose="02050604050505020204" pitchFamily="18" charset="0"/>
              </a:rPr>
              <a:t>пропозиції</a:t>
            </a:r>
            <a:r>
              <a:rPr lang="ru-RU" altLang="uk-UA" sz="2200" dirty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>
                <a:latin typeface="Bookman Old Style" panose="02050604050505020204" pitchFamily="18" charset="0"/>
              </a:rPr>
              <a:t>збільшується</a:t>
            </a:r>
            <a:r>
              <a:rPr lang="ru-RU" altLang="uk-UA" sz="2200" dirty="0">
                <a:latin typeface="Bookman Old Style" panose="02050604050505020204" pitchFamily="18" charset="0"/>
              </a:rPr>
              <a:t> у </a:t>
            </a:r>
            <a:r>
              <a:rPr lang="ru-RU" altLang="uk-UA" sz="2200" dirty="0" err="1">
                <a:latin typeface="Bookman Old Style" panose="02050604050505020204" pitchFamily="18" charset="0"/>
              </a:rPr>
              <a:t>міру</a:t>
            </a:r>
            <a:r>
              <a:rPr lang="ru-RU" altLang="uk-UA" sz="2200" dirty="0">
                <a:latin typeface="Bookman Old Style" panose="02050604050505020204" pitchFamily="18" charset="0"/>
              </a:rPr>
              <a:t> </a:t>
            </a:r>
          </a:p>
          <a:p>
            <a:pPr lvl="1"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200" dirty="0" err="1">
                <a:latin typeface="Bookman Old Style" panose="02050604050505020204" pitchFamily="18" charset="0"/>
              </a:rPr>
              <a:t>збільшення</a:t>
            </a:r>
            <a:r>
              <a:rPr lang="ru-RU" altLang="uk-UA" sz="2200" dirty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>
                <a:latin typeface="Bookman Old Style" panose="02050604050505020204" pitchFamily="18" charset="0"/>
              </a:rPr>
              <a:t>ціни</a:t>
            </a:r>
            <a:r>
              <a:rPr lang="ru-RU" altLang="uk-UA" sz="2200" dirty="0">
                <a:latin typeface="Bookman Old Style" panose="02050604050505020204" pitchFamily="18" charset="0"/>
              </a:rPr>
              <a:t> на товар. </a:t>
            </a:r>
          </a:p>
          <a:p>
            <a:pPr lvl="1" algn="ctr" eaLnBrk="1" hangingPunct="1">
              <a:spcBef>
                <a:spcPct val="0"/>
              </a:spcBef>
              <a:buClrTx/>
              <a:buFontTx/>
              <a:buNone/>
            </a:pPr>
            <a:endParaRPr lang="uk-UA" altLang="uk-UA" sz="2000" dirty="0">
              <a:latin typeface="Bookman Old Style" panose="02050604050505020204" pitchFamily="18" charset="0"/>
            </a:endParaRPr>
          </a:p>
          <a:p>
            <a:pPr lvl="1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i="1" dirty="0" err="1">
                <a:latin typeface="Bookman Old Style" panose="02050604050505020204" pitchFamily="18" charset="0"/>
              </a:rPr>
              <a:t>Зростання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величини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пропозиції</a:t>
            </a:r>
            <a:r>
              <a:rPr lang="ru-RU" altLang="uk-UA" sz="2000" i="1" dirty="0">
                <a:latin typeface="Bookman Old Style" panose="02050604050505020204" pitchFamily="18" charset="0"/>
              </a:rPr>
              <a:t> товару при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збільшенні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</a:p>
          <a:p>
            <a:pPr lvl="1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i="1" dirty="0" err="1">
                <a:latin typeface="Bookman Old Style" panose="02050604050505020204" pitchFamily="18" charset="0"/>
              </a:rPr>
              <a:t>його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ціни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обумовлене</a:t>
            </a:r>
            <a:r>
              <a:rPr lang="ru-RU" altLang="uk-UA" sz="2000" i="1" dirty="0">
                <a:latin typeface="Bookman Old Style" panose="02050604050505020204" pitchFamily="18" charset="0"/>
              </a:rPr>
              <a:t> в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загальному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випадку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тією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обставиною</a:t>
            </a:r>
            <a:r>
              <a:rPr lang="ru-RU" altLang="uk-UA" sz="2000" i="1" dirty="0">
                <a:latin typeface="Bookman Old Style" panose="02050604050505020204" pitchFamily="18" charset="0"/>
              </a:rPr>
              <a:t>,</a:t>
            </a:r>
          </a:p>
          <a:p>
            <a:pPr lvl="1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що</a:t>
            </a:r>
            <a:r>
              <a:rPr lang="ru-RU" altLang="uk-UA" sz="2000" i="1" dirty="0">
                <a:latin typeface="Bookman Old Style" panose="02050604050505020204" pitchFamily="18" charset="0"/>
              </a:rPr>
              <a:t> при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незмінних</a:t>
            </a:r>
            <a:r>
              <a:rPr lang="ru-RU" altLang="uk-UA" sz="2000" i="1" dirty="0">
                <a:latin typeface="Bookman Old Style" panose="02050604050505020204" pitchFamily="18" charset="0"/>
              </a:rPr>
              <a:t> 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витратах</a:t>
            </a:r>
            <a:r>
              <a:rPr lang="ru-RU" altLang="uk-UA" sz="2000" i="1" dirty="0">
                <a:latin typeface="Bookman Old Style" panose="02050604050505020204" pitchFamily="18" charset="0"/>
              </a:rPr>
              <a:t> на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одиницю</a:t>
            </a:r>
            <a:r>
              <a:rPr lang="ru-RU" altLang="uk-UA" sz="2000" i="1" dirty="0">
                <a:latin typeface="Bookman Old Style" panose="02050604050505020204" pitchFamily="18" charset="0"/>
              </a:rPr>
              <a:t> товару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із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endParaRPr lang="ru-RU" altLang="uk-UA" sz="2000" i="1" dirty="0" smtClean="0">
              <a:latin typeface="Bookman Old Style" panose="02050604050505020204" pitchFamily="18" charset="0"/>
            </a:endParaRPr>
          </a:p>
          <a:p>
            <a:pPr lvl="1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i="1" dirty="0" err="1" smtClean="0">
                <a:latin typeface="Bookman Old Style" panose="02050604050505020204" pitchFamily="18" charset="0"/>
              </a:rPr>
              <a:t>збільшенням</a:t>
            </a:r>
            <a:r>
              <a:rPr lang="ru-RU" altLang="uk-UA" sz="2000" i="1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 smtClean="0">
                <a:latin typeface="Bookman Old Style" panose="02050604050505020204" pitchFamily="18" charset="0"/>
              </a:rPr>
              <a:t>ціни</a:t>
            </a:r>
            <a:r>
              <a:rPr lang="ru-RU" altLang="uk-UA" sz="2000" i="1" dirty="0" smtClean="0">
                <a:latin typeface="Bookman Old Style" panose="02050604050505020204" pitchFamily="18" charset="0"/>
              </a:rPr>
              <a:t> росте </a:t>
            </a:r>
            <a:r>
              <a:rPr lang="ru-RU" altLang="uk-UA" sz="2000" i="1" dirty="0" err="1" smtClean="0">
                <a:latin typeface="Bookman Old Style" panose="02050604050505020204" pitchFamily="18" charset="0"/>
              </a:rPr>
              <a:t>прибуток</a:t>
            </a:r>
            <a:r>
              <a:rPr lang="ru-RU" altLang="uk-UA" sz="2000" i="1" dirty="0">
                <a:latin typeface="Bookman Old Style" panose="02050604050505020204" pitchFamily="18" charset="0"/>
              </a:rPr>
              <a:t> і </a:t>
            </a:r>
            <a:r>
              <a:rPr lang="ru-RU" altLang="uk-UA" sz="2000" i="1" dirty="0" err="1" smtClean="0">
                <a:latin typeface="Bookman Old Style" panose="02050604050505020204" pitchFamily="18" charset="0"/>
              </a:rPr>
              <a:t>виробнику</a:t>
            </a:r>
            <a:r>
              <a:rPr lang="ru-RU" altLang="uk-UA" sz="2000" i="1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>
                <a:latin typeface="Bookman Old Style" panose="02050604050505020204" pitchFamily="18" charset="0"/>
              </a:rPr>
              <a:t>(</a:t>
            </a:r>
            <a:r>
              <a:rPr lang="ru-RU" altLang="uk-UA" sz="2000" i="1" dirty="0" err="1" smtClean="0">
                <a:latin typeface="Bookman Old Style" panose="02050604050505020204" pitchFamily="18" charset="0"/>
              </a:rPr>
              <a:t>продавцю</a:t>
            </a:r>
            <a:r>
              <a:rPr lang="ru-RU" altLang="uk-UA" sz="2000" i="1" dirty="0" smtClean="0">
                <a:latin typeface="Bookman Old Style" panose="02050604050505020204" pitchFamily="18" charset="0"/>
              </a:rPr>
              <a:t>) </a:t>
            </a:r>
            <a:endParaRPr lang="ru-RU" altLang="uk-UA" sz="2000" i="1" dirty="0">
              <a:latin typeface="Bookman Old Style" panose="02050604050505020204" pitchFamily="18" charset="0"/>
            </a:endParaRPr>
          </a:p>
          <a:p>
            <a:pPr lvl="1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i="1" dirty="0" err="1">
                <a:latin typeface="Bookman Old Style" panose="02050604050505020204" pitchFamily="18" charset="0"/>
              </a:rPr>
              <a:t>стає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вигідним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продати</a:t>
            </a:r>
            <a:r>
              <a:rPr lang="ru-RU" altLang="uk-UA" sz="2000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i="1" dirty="0" err="1">
                <a:latin typeface="Bookman Old Style" panose="02050604050505020204" pitchFamily="18" charset="0"/>
              </a:rPr>
              <a:t>більше</a:t>
            </a:r>
            <a:r>
              <a:rPr lang="ru-RU" altLang="uk-UA" sz="2000" i="1" dirty="0">
                <a:latin typeface="Bookman Old Style" panose="02050604050505020204" pitchFamily="18" charset="0"/>
              </a:rPr>
              <a:t> товару. </a:t>
            </a:r>
          </a:p>
        </p:txBody>
      </p:sp>
      <p:pic>
        <p:nvPicPr>
          <p:cNvPr id="9220" name="Picture 6" descr="book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076872"/>
            <a:ext cx="2808114" cy="2808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7" descr="MLM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860180"/>
            <a:ext cx="3600400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uk-UA" altLang="uk-UA" sz="4400" dirty="0" smtClean="0">
                <a:latin typeface="Arial Black" panose="020B0A04020102020204" pitchFamily="34" charset="0"/>
              </a:rPr>
              <a:t>Крива пропозиції</a:t>
            </a:r>
            <a:endParaRPr lang="en-US" altLang="uk-UA" sz="4400" dirty="0" smtClean="0">
              <a:latin typeface="Arial Black" panose="020B0A04020102020204" pitchFamily="34" charset="0"/>
            </a:endParaRPr>
          </a:p>
        </p:txBody>
      </p:sp>
      <p:pic>
        <p:nvPicPr>
          <p:cNvPr id="10243" name="Picture 4" descr="Пропозиц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59" y="1700808"/>
            <a:ext cx="2071240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AutoShape 5"/>
          <p:cNvSpPr>
            <a:spLocks noChangeArrowheads="1"/>
          </p:cNvSpPr>
          <p:nvPr/>
        </p:nvSpPr>
        <p:spPr bwMode="auto">
          <a:xfrm>
            <a:off x="2687505" y="1539571"/>
            <a:ext cx="6348991" cy="2753525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algn="l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200" b="1" dirty="0" err="1">
                <a:latin typeface="Bookman Old Style" panose="02050604050505020204" pitchFamily="18" charset="0"/>
              </a:rPr>
              <a:t>Графік</a:t>
            </a:r>
            <a:r>
              <a:rPr lang="ru-RU" altLang="uk-UA" sz="2200" b="1" dirty="0">
                <a:latin typeface="Bookman Old Style" panose="02050604050505020204" pitchFamily="18" charset="0"/>
              </a:rPr>
              <a:t> </a:t>
            </a:r>
            <a:r>
              <a:rPr lang="ru-RU" altLang="uk-UA" sz="2200" b="1" dirty="0" err="1">
                <a:latin typeface="Bookman Old Style" panose="02050604050505020204" pitchFamily="18" charset="0"/>
              </a:rPr>
              <a:t>пропозиції</a:t>
            </a:r>
            <a:r>
              <a:rPr lang="ru-RU" altLang="uk-UA" sz="2200" b="1" dirty="0">
                <a:latin typeface="Bookman Old Style" panose="02050604050505020204" pitchFamily="18" charset="0"/>
              </a:rPr>
              <a:t> (крива </a:t>
            </a:r>
            <a:r>
              <a:rPr lang="ru-RU" altLang="uk-UA" sz="2200" b="1" dirty="0" err="1">
                <a:latin typeface="Bookman Old Style" panose="02050604050505020204" pitchFamily="18" charset="0"/>
              </a:rPr>
              <a:t>пропозиції</a:t>
            </a:r>
            <a:r>
              <a:rPr lang="ru-RU" altLang="uk-UA" sz="2200" b="1" dirty="0">
                <a:latin typeface="Bookman Old Style" panose="02050604050505020204" pitchFamily="18" charset="0"/>
              </a:rPr>
              <a:t>)</a:t>
            </a:r>
            <a:r>
              <a:rPr lang="ru-RU" altLang="uk-UA" sz="2200" dirty="0">
                <a:latin typeface="Bookman Old Style" panose="02050604050505020204" pitchFamily="18" charset="0"/>
              </a:rPr>
              <a:t> 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200" dirty="0" err="1">
                <a:latin typeface="Bookman Old Style" panose="02050604050505020204" pitchFamily="18" charset="0"/>
              </a:rPr>
              <a:t>показує</a:t>
            </a:r>
            <a:r>
              <a:rPr lang="ru-RU" altLang="uk-UA" sz="2200" dirty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>
                <a:latin typeface="Bookman Old Style" panose="02050604050505020204" pitchFamily="18" charset="0"/>
              </a:rPr>
              <a:t>співвідношення</a:t>
            </a:r>
            <a:r>
              <a:rPr lang="ru-RU" altLang="uk-UA" sz="2200" dirty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>
                <a:latin typeface="Bookman Old Style" panose="02050604050505020204" pitchFamily="18" charset="0"/>
              </a:rPr>
              <a:t>між</a:t>
            </a:r>
            <a:r>
              <a:rPr lang="ru-RU" altLang="uk-UA" sz="2200" dirty="0">
                <a:latin typeface="Bookman Old Style" panose="02050604050505020204" pitchFamily="18" charset="0"/>
              </a:rPr>
              <a:t> </a:t>
            </a:r>
            <a:endParaRPr lang="ru-RU" altLang="uk-UA" sz="2200" dirty="0" smtClean="0">
              <a:latin typeface="Bookman Old Style" panose="02050604050505020204" pitchFamily="18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200" dirty="0" err="1" smtClean="0">
                <a:latin typeface="Bookman Old Style" panose="02050604050505020204" pitchFamily="18" charset="0"/>
              </a:rPr>
              <a:t>ринковими</a:t>
            </a:r>
            <a:r>
              <a:rPr lang="ru-RU" altLang="uk-UA" sz="2200" dirty="0" smtClean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 smtClean="0">
                <a:latin typeface="Bookman Old Style" panose="02050604050505020204" pitchFamily="18" charset="0"/>
              </a:rPr>
              <a:t>цінами</a:t>
            </a:r>
            <a:r>
              <a:rPr lang="ru-RU" altLang="uk-UA" sz="2200" dirty="0">
                <a:latin typeface="Bookman Old Style" panose="02050604050505020204" pitchFamily="18" charset="0"/>
              </a:rPr>
              <a:t> і </a:t>
            </a:r>
            <a:r>
              <a:rPr lang="ru-RU" altLang="uk-UA" sz="2200" dirty="0" err="1">
                <a:latin typeface="Bookman Old Style" panose="02050604050505020204" pitchFamily="18" charset="0"/>
              </a:rPr>
              <a:t>кількістю</a:t>
            </a:r>
            <a:r>
              <a:rPr lang="ru-RU" altLang="uk-UA" sz="2200" dirty="0">
                <a:latin typeface="Bookman Old Style" panose="02050604050505020204" pitchFamily="18" charset="0"/>
              </a:rPr>
              <a:t> </a:t>
            </a:r>
            <a:endParaRPr lang="ru-RU" altLang="uk-UA" sz="2200" dirty="0" smtClean="0">
              <a:latin typeface="Bookman Old Style" panose="02050604050505020204" pitchFamily="18" charset="0"/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200" dirty="0" err="1" smtClean="0">
                <a:latin typeface="Bookman Old Style" panose="02050604050505020204" pitchFamily="18" charset="0"/>
              </a:rPr>
              <a:t>товарів</a:t>
            </a:r>
            <a:r>
              <a:rPr lang="ru-RU" altLang="uk-UA" sz="2200" dirty="0">
                <a:latin typeface="Bookman Old Style" panose="02050604050505020204" pitchFamily="18" charset="0"/>
              </a:rPr>
              <a:t>, </a:t>
            </a:r>
            <a:r>
              <a:rPr lang="ru-RU" altLang="uk-UA" sz="2200" dirty="0" err="1">
                <a:latin typeface="Bookman Old Style" panose="02050604050505020204" pitchFamily="18" charset="0"/>
              </a:rPr>
              <a:t>які</a:t>
            </a:r>
            <a:r>
              <a:rPr lang="ru-RU" altLang="uk-UA" sz="2200" dirty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>
                <a:latin typeface="Bookman Old Style" panose="02050604050505020204" pitchFamily="18" charset="0"/>
              </a:rPr>
              <a:t>виробники</a:t>
            </a:r>
            <a:r>
              <a:rPr lang="ru-RU" altLang="uk-UA" sz="2200" dirty="0">
                <a:latin typeface="Bookman Old Style" panose="02050604050505020204" pitchFamily="18" charset="0"/>
              </a:rPr>
              <a:t>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uk-UA" sz="2200" dirty="0" err="1">
                <a:latin typeface="Bookman Old Style" panose="02050604050505020204" pitchFamily="18" charset="0"/>
              </a:rPr>
              <a:t>бажають</a:t>
            </a:r>
            <a:r>
              <a:rPr lang="ru-RU" altLang="uk-UA" sz="2200" dirty="0">
                <a:latin typeface="Bookman Old Style" panose="02050604050505020204" pitchFamily="18" charset="0"/>
              </a:rPr>
              <a:t> </a:t>
            </a:r>
            <a:r>
              <a:rPr lang="ru-RU" altLang="uk-UA" sz="2200" dirty="0" err="1">
                <a:latin typeface="Bookman Old Style" panose="02050604050505020204" pitchFamily="18" charset="0"/>
              </a:rPr>
              <a:t>запропонувати</a:t>
            </a:r>
            <a:r>
              <a:rPr lang="ru-RU" altLang="uk-UA" sz="2200" dirty="0">
                <a:latin typeface="Bookman Old Style" panose="02050604050505020204" pitchFamily="18" charset="0"/>
              </a:rPr>
              <a:t>. </a:t>
            </a:r>
            <a:endParaRPr lang="en-US" altLang="uk-UA" sz="2200" dirty="0">
              <a:latin typeface="Bookman Old Style" panose="02050604050505020204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uk-UA" sz="2000" dirty="0">
              <a:latin typeface="Arial" charset="0"/>
            </a:endParaRPr>
          </a:p>
        </p:txBody>
      </p:sp>
      <p:pic>
        <p:nvPicPr>
          <p:cNvPr id="10245" name="Picture 7" descr="1274386982_se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275408"/>
            <a:ext cx="3312046" cy="2480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8" descr="an1_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91051"/>
            <a:ext cx="3348038" cy="2236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274638"/>
            <a:ext cx="8106104" cy="850106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2200" dirty="0" smtClean="0">
                <a:latin typeface="Arial Black" panose="020B0A04020102020204" pitchFamily="34" charset="0"/>
              </a:rPr>
              <a:t>Чинники, що впливають </a:t>
            </a:r>
            <a:r>
              <a:rPr lang="uk-UA" altLang="uk-UA" sz="2200" dirty="0" smtClean="0">
                <a:latin typeface="Arial Black" panose="020B0A04020102020204" pitchFamily="34" charset="0"/>
              </a:rPr>
              <a:t>на </a:t>
            </a:r>
            <a:r>
              <a:rPr lang="uk-UA" altLang="uk-UA" sz="2200" dirty="0" smtClean="0">
                <a:latin typeface="Arial Black" panose="020B0A04020102020204" pitchFamily="34" charset="0"/>
              </a:rPr>
              <a:t>рух кривої </a:t>
            </a:r>
            <a:r>
              <a:rPr lang="uk-UA" altLang="uk-UA" sz="2200" dirty="0" smtClean="0">
                <a:latin typeface="Arial Black" panose="020B0A04020102020204" pitchFamily="34" charset="0"/>
              </a:rPr>
              <a:t>пропозиції</a:t>
            </a:r>
            <a:endParaRPr lang="en-US" altLang="uk-UA" sz="2200" dirty="0" smtClean="0">
              <a:latin typeface="Arial Black" panose="020B0A04020102020204" pitchFamily="34" charset="0"/>
            </a:endParaRPr>
          </a:p>
        </p:txBody>
      </p:sp>
      <p:sp>
        <p:nvSpPr>
          <p:cNvPr id="11267" name="AutoShape 5"/>
          <p:cNvSpPr>
            <a:spLocks noChangeArrowheads="1"/>
          </p:cNvSpPr>
          <p:nvPr/>
        </p:nvSpPr>
        <p:spPr bwMode="auto">
          <a:xfrm>
            <a:off x="1029508" y="4128931"/>
            <a:ext cx="5630724" cy="2435870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b="1" i="1" dirty="0" err="1">
                <a:latin typeface="Bookman Old Style" panose="02050604050505020204" pitchFamily="18" charset="0"/>
              </a:rPr>
              <a:t>Технічний</a:t>
            </a:r>
            <a:r>
              <a:rPr lang="ru-RU" altLang="uk-UA" sz="2000" b="1" i="1" dirty="0">
                <a:latin typeface="Bookman Old Style" panose="02050604050505020204" pitchFamily="18" charset="0"/>
              </a:rPr>
              <a:t> </a:t>
            </a:r>
            <a:r>
              <a:rPr lang="ru-RU" altLang="uk-UA" sz="2000" b="1" i="1" dirty="0" err="1">
                <a:latin typeface="Bookman Old Style" panose="02050604050505020204" pitchFamily="18" charset="0"/>
              </a:rPr>
              <a:t>прогрес</a:t>
            </a:r>
            <a:r>
              <a:rPr lang="ru-RU" altLang="uk-UA" sz="2000" dirty="0">
                <a:latin typeface="Bookman Old Style" panose="02050604050505020204" pitchFamily="18" charset="0"/>
              </a:rPr>
              <a:t>.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Новий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посівний</a:t>
            </a:r>
            <a:endParaRPr lang="ru-RU" altLang="uk-UA" sz="2000" dirty="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матеріал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більш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ефективніший</a:t>
            </a:r>
            <a:r>
              <a:rPr lang="ru-RU" altLang="uk-UA" sz="2000" dirty="0">
                <a:latin typeface="Bookman Old Style" panose="02050604050505020204" pitchFamily="18" charset="0"/>
              </a:rPr>
              <a:t> трактор,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кращакомп'ютерна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програма</a:t>
            </a:r>
            <a:r>
              <a:rPr lang="ru-RU" altLang="uk-UA" sz="2000" dirty="0">
                <a:latin typeface="Bookman Old Style" panose="02050604050505020204" pitchFamily="18" charset="0"/>
              </a:rPr>
              <a:t> 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сівозміни</a:t>
            </a:r>
            <a:r>
              <a:rPr lang="ru-RU" altLang="uk-UA" sz="2000" dirty="0">
                <a:latin typeface="Bookman Old Style" panose="02050604050505020204" pitchFamily="18" charset="0"/>
              </a:rPr>
              <a:t> — все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це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дозволяє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фермерові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понизити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витрати</a:t>
            </a:r>
            <a:r>
              <a:rPr lang="ru-RU" altLang="uk-UA" sz="2000" dirty="0">
                <a:latin typeface="Bookman Old Style" panose="02050604050505020204" pitchFamily="18" charset="0"/>
              </a:rPr>
              <a:t> 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виробництва</a:t>
            </a:r>
            <a:r>
              <a:rPr lang="ru-RU" altLang="uk-UA" sz="2000" dirty="0">
                <a:latin typeface="Bookman Old Style" panose="02050604050505020204" pitchFamily="18" charset="0"/>
              </a:rPr>
              <a:t> і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змінити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пропозицію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свого</a:t>
            </a:r>
            <a:r>
              <a:rPr lang="ru-RU" altLang="uk-UA" sz="2000" dirty="0">
                <a:latin typeface="Bookman Old Style" panose="02050604050505020204" pitchFamily="18" charset="0"/>
              </a:rPr>
              <a:t> товару.</a:t>
            </a:r>
          </a:p>
        </p:txBody>
      </p:sp>
      <p:sp>
        <p:nvSpPr>
          <p:cNvPr id="11268" name="AutoShape 6"/>
          <p:cNvSpPr>
            <a:spLocks noChangeArrowheads="1"/>
          </p:cNvSpPr>
          <p:nvPr/>
        </p:nvSpPr>
        <p:spPr bwMode="auto">
          <a:xfrm>
            <a:off x="1013172" y="1124744"/>
            <a:ext cx="5647060" cy="2663825"/>
          </a:xfrm>
          <a:prstGeom prst="roundRect">
            <a:avLst>
              <a:gd name="adj" fmla="val 4690"/>
            </a:avLst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b="1" i="1" dirty="0" err="1">
                <a:latin typeface="Bookman Old Style" panose="02050604050505020204" pitchFamily="18" charset="0"/>
              </a:rPr>
              <a:t>Витрати</a:t>
            </a:r>
            <a:r>
              <a:rPr lang="ru-RU" altLang="uk-UA" sz="2000" b="1" i="1" dirty="0">
                <a:latin typeface="Bookman Old Style" panose="02050604050505020204" pitchFamily="18" charset="0"/>
              </a:rPr>
              <a:t> </a:t>
            </a:r>
            <a:r>
              <a:rPr lang="ru-RU" altLang="uk-UA" sz="2000" b="1" i="1" dirty="0" err="1">
                <a:latin typeface="Bookman Old Style" panose="02050604050505020204" pitchFamily="18" charset="0"/>
              </a:rPr>
              <a:t>виробництва</a:t>
            </a:r>
            <a:r>
              <a:rPr lang="ru-RU" altLang="uk-UA" sz="2000" b="1" i="1" dirty="0">
                <a:latin typeface="Bookman Old Style" panose="02050604050505020204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 Як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відомо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товари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виготовляються</a:t>
            </a:r>
            <a:r>
              <a:rPr lang="ru-RU" altLang="uk-UA" sz="2000" dirty="0">
                <a:latin typeface="Bookman Old Style" panose="02050604050505020204" pitchFamily="18" charset="0"/>
              </a:rPr>
              <a:t> 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фірмами</a:t>
            </a:r>
            <a:r>
              <a:rPr lang="ru-RU" altLang="uk-UA" sz="2000" dirty="0">
                <a:latin typeface="Bookman Old Style" panose="02050604050505020204" pitchFamily="18" charset="0"/>
              </a:rPr>
              <a:t> 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заради</a:t>
            </a:r>
            <a:r>
              <a:rPr lang="ru-RU" altLang="uk-UA" sz="2000" dirty="0">
                <a:latin typeface="Bookman Old Style" panose="02050604050505020204" pitchFamily="18" charset="0"/>
              </a:rPr>
              <a:t> 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прибутку</a:t>
            </a:r>
            <a:r>
              <a:rPr lang="ru-RU" altLang="uk-UA" sz="2000" dirty="0">
                <a:latin typeface="Bookman Old Style" panose="02050604050505020204" pitchFamily="18" charset="0"/>
              </a:rPr>
              <a:t>.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Наприклад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фірми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вирощують</a:t>
            </a:r>
            <a:r>
              <a:rPr lang="ru-RU" altLang="uk-UA" sz="2000" dirty="0">
                <a:latin typeface="Bookman Old Style" panose="02050604050505020204" pitchFamily="18" charset="0"/>
              </a:rPr>
              <a:t> 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пшеницю</a:t>
            </a:r>
            <a:r>
              <a:rPr lang="ru-RU" altLang="uk-UA" sz="2000" dirty="0">
                <a:latin typeface="Bookman Old Style" panose="02050604050505020204" pitchFamily="18" charset="0"/>
              </a:rPr>
              <a:t>.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Вони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вирощують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пшениці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більше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>
                <a:latin typeface="Bookman Old Style" panose="02050604050505020204" pitchFamily="18" charset="0"/>
              </a:rPr>
              <a:t>тому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що</a:t>
            </a:r>
            <a:r>
              <a:rPr lang="ru-RU" altLang="uk-UA" sz="2000" dirty="0">
                <a:latin typeface="Bookman Old Style" panose="02050604050505020204" pitchFamily="18" charset="0"/>
              </a:rPr>
              <a:t> в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цей</a:t>
            </a:r>
            <a:r>
              <a:rPr lang="ru-RU" altLang="uk-UA" sz="2000" dirty="0">
                <a:latin typeface="Bookman Old Style" panose="02050604050505020204" pitchFamily="18" charset="0"/>
              </a:rPr>
              <a:t> час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вигідніше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продати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uk-UA" sz="2000" dirty="0" err="1">
                <a:latin typeface="Bookman Old Style" panose="02050604050505020204" pitchFamily="18" charset="0"/>
              </a:rPr>
              <a:t>пшеницю</a:t>
            </a:r>
            <a:r>
              <a:rPr lang="ru-RU" altLang="uk-UA" sz="2000" dirty="0">
                <a:latin typeface="Bookman Old Style" panose="02050604050505020204" pitchFamily="18" charset="0"/>
              </a:rPr>
              <a:t>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ніж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іншу</a:t>
            </a:r>
            <a:r>
              <a:rPr lang="ru-RU" altLang="uk-UA" sz="2000" dirty="0">
                <a:latin typeface="Bookman Old Style" panose="02050604050505020204" pitchFamily="18" charset="0"/>
              </a:rPr>
              <a:t> культуру. І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навпаки</a:t>
            </a:r>
            <a:r>
              <a:rPr lang="ru-RU" altLang="uk-UA" sz="2000" dirty="0">
                <a:latin typeface="Bookman Old Style" panose="02050604050505020204" pitchFamily="18" charset="0"/>
              </a:rPr>
              <a:t>.</a:t>
            </a:r>
          </a:p>
        </p:txBody>
      </p:sp>
      <p:pic>
        <p:nvPicPr>
          <p:cNvPr id="11269" name="Picture 8" descr="570p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070" y="1268760"/>
            <a:ext cx="2465760" cy="468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1073</TotalTime>
  <Words>314</Words>
  <Application>Microsoft Office PowerPoint</Application>
  <PresentationFormat>Экран (4:3)</PresentationFormat>
  <Paragraphs>122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Попит.  Пропозиція.  Ринкова ціна. </vt:lpstr>
      <vt:lpstr>Попит та пропозиція</vt:lpstr>
      <vt:lpstr>Що таке попит?</vt:lpstr>
      <vt:lpstr>Суть закону попиту</vt:lpstr>
      <vt:lpstr>Крива попиту</vt:lpstr>
      <vt:lpstr>Що таке пропозиція?</vt:lpstr>
      <vt:lpstr>Закон пропозиції</vt:lpstr>
      <vt:lpstr>Крива пропозиції</vt:lpstr>
      <vt:lpstr>Чинники, що впливають на рух кривої пропозиції</vt:lpstr>
      <vt:lpstr>Еластичність</vt:lpstr>
      <vt:lpstr>Ринкова ціна</vt:lpstr>
      <vt:lpstr>Ціна…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Попит. Пропозиція. Ринкова ціна.</dc:title>
  <dc:creator>User</dc:creator>
  <cp:lastModifiedBy>user</cp:lastModifiedBy>
  <cp:revision>19</cp:revision>
  <dcterms:created xsi:type="dcterms:W3CDTF">2012-03-12T22:13:39Z</dcterms:created>
  <dcterms:modified xsi:type="dcterms:W3CDTF">2018-07-12T14:33:16Z</dcterms:modified>
</cp:coreProperties>
</file>